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 id="2147483674" r:id="rId2"/>
  </p:sldMasterIdLst>
  <p:notesMasterIdLst>
    <p:notesMasterId r:id="rId33"/>
  </p:notesMasterIdLst>
  <p:sldIdLst>
    <p:sldId id="257" r:id="rId3"/>
    <p:sldId id="265" r:id="rId4"/>
    <p:sldId id="266" r:id="rId5"/>
    <p:sldId id="262" r:id="rId6"/>
    <p:sldId id="263" r:id="rId7"/>
    <p:sldId id="267" r:id="rId8"/>
    <p:sldId id="276" r:id="rId9"/>
    <p:sldId id="285" r:id="rId10"/>
    <p:sldId id="294" r:id="rId11"/>
    <p:sldId id="264" r:id="rId12"/>
    <p:sldId id="268" r:id="rId13"/>
    <p:sldId id="261" r:id="rId14"/>
    <p:sldId id="271" r:id="rId15"/>
    <p:sldId id="270" r:id="rId16"/>
    <p:sldId id="282" r:id="rId17"/>
    <p:sldId id="277" r:id="rId18"/>
    <p:sldId id="279" r:id="rId19"/>
    <p:sldId id="289" r:id="rId20"/>
    <p:sldId id="290" r:id="rId21"/>
    <p:sldId id="293" r:id="rId22"/>
    <p:sldId id="280" r:id="rId23"/>
    <p:sldId id="272" r:id="rId24"/>
    <p:sldId id="287" r:id="rId25"/>
    <p:sldId id="286" r:id="rId26"/>
    <p:sldId id="288" r:id="rId27"/>
    <p:sldId id="273" r:id="rId28"/>
    <p:sldId id="281" r:id="rId29"/>
    <p:sldId id="291" r:id="rId30"/>
    <p:sldId id="292" r:id="rId31"/>
    <p:sldId id="274" r:id="rId3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svg"/><Relationship Id="rId1" Type="http://schemas.openxmlformats.org/officeDocument/2006/relationships/image" Target="../media/image15.png"/><Relationship Id="rId6" Type="http://schemas.openxmlformats.org/officeDocument/2006/relationships/image" Target="../media/image8.svg"/><Relationship Id="rId5" Type="http://schemas.openxmlformats.org/officeDocument/2006/relationships/image" Target="../media/image1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svg"/><Relationship Id="rId1" Type="http://schemas.openxmlformats.org/officeDocument/2006/relationships/image" Target="../media/image15.png"/><Relationship Id="rId6" Type="http://schemas.openxmlformats.org/officeDocument/2006/relationships/image" Target="../media/image8.svg"/><Relationship Id="rId5" Type="http://schemas.openxmlformats.org/officeDocument/2006/relationships/image" Target="../media/image1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a:xfrm>
          <a:off x="35606" y="2695306"/>
          <a:ext cx="2981250" cy="720000"/>
        </a:xfrm>
        <a:prstGeom prst="rect">
          <a:avLst/>
        </a:prstGeom>
        <a:noFill/>
        <a:ln>
          <a:noFill/>
        </a:ln>
        <a:effectLst/>
      </dgm:spPr>
      <dgm:t>
        <a:bodyPr/>
        <a:lstStyle/>
        <a:p>
          <a:pPr>
            <a:lnSpc>
              <a:spcPct val="100000"/>
            </a:lnSpc>
            <a:defRPr cap="all"/>
          </a:pPr>
          <a:r>
            <a:rPr lang="en-US" cap="all" dirty="0" smtClean="0">
              <a:solidFill>
                <a:sysClr val="windowText" lastClr="000000">
                  <a:hueOff val="0"/>
                  <a:satOff val="0"/>
                  <a:lumOff val="0"/>
                  <a:alphaOff val="0"/>
                </a:sysClr>
              </a:solidFill>
              <a:latin typeface="Trebuchet MS" panose="020B0603020202020204"/>
              <a:ea typeface="+mn-ea"/>
              <a:cs typeface="+mn-cs"/>
            </a:rPr>
            <a:t>Diversity asks:</a:t>
          </a:r>
        </a:p>
        <a:p>
          <a:pPr>
            <a:lnSpc>
              <a:spcPct val="100000"/>
            </a:lnSpc>
            <a:defRPr cap="all"/>
          </a:pPr>
          <a:r>
            <a:rPr lang="en-US" cap="all" dirty="0" smtClean="0">
              <a:solidFill>
                <a:sysClr val="windowText" lastClr="000000">
                  <a:hueOff val="0"/>
                  <a:satOff val="0"/>
                  <a:lumOff val="0"/>
                  <a:alphaOff val="0"/>
                </a:sysClr>
              </a:solidFill>
              <a:latin typeface="Trebuchet MS" panose="020B0603020202020204"/>
              <a:ea typeface="+mn-ea"/>
              <a:cs typeface="+mn-cs"/>
            </a:rPr>
            <a:t>Who is in the room?</a:t>
          </a:r>
          <a:endParaRPr lang="en-US" cap="all" dirty="0">
            <a:solidFill>
              <a:sysClr val="windowText" lastClr="000000">
                <a:hueOff val="0"/>
                <a:satOff val="0"/>
                <a:lumOff val="0"/>
                <a:alphaOff val="0"/>
              </a:sysClr>
            </a:solidFill>
            <a:latin typeface="Trebuchet MS" panose="020B0603020202020204"/>
            <a:ea typeface="+mn-ea"/>
            <a:cs typeface="+mn-cs"/>
          </a:endParaRP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a:xfrm>
          <a:off x="3538574" y="2695306"/>
          <a:ext cx="2981250" cy="720000"/>
        </a:xfrm>
        <a:prstGeom prst="rect">
          <a:avLst/>
        </a:prstGeom>
        <a:noFill/>
        <a:ln>
          <a:noFill/>
        </a:ln>
        <a:effectLst/>
      </dgm:spPr>
      <dgm:t>
        <a:bodyPr/>
        <a:lstStyle/>
        <a:p>
          <a:pPr>
            <a:lnSpc>
              <a:spcPct val="100000"/>
            </a:lnSpc>
            <a:defRPr cap="all"/>
          </a:pPr>
          <a:r>
            <a:rPr lang="en-US" cap="all" dirty="0" smtClean="0">
              <a:solidFill>
                <a:sysClr val="windowText" lastClr="000000">
                  <a:hueOff val="0"/>
                  <a:satOff val="0"/>
                  <a:lumOff val="0"/>
                  <a:alphaOff val="0"/>
                </a:sysClr>
              </a:solidFill>
              <a:latin typeface="Trebuchet MS" panose="020B0603020202020204"/>
              <a:ea typeface="+mn-ea"/>
              <a:cs typeface="+mn-cs"/>
            </a:rPr>
            <a:t>Equity responds:</a:t>
          </a:r>
        </a:p>
        <a:p>
          <a:pPr>
            <a:lnSpc>
              <a:spcPct val="100000"/>
            </a:lnSpc>
            <a:defRPr cap="all"/>
          </a:pPr>
          <a:r>
            <a:rPr lang="en-US" cap="all" dirty="0" smtClean="0">
              <a:solidFill>
                <a:sysClr val="windowText" lastClr="000000">
                  <a:hueOff val="0"/>
                  <a:satOff val="0"/>
                  <a:lumOff val="0"/>
                  <a:alphaOff val="0"/>
                </a:sysClr>
              </a:solidFill>
              <a:latin typeface="Trebuchet MS" panose="020B0603020202020204"/>
              <a:ea typeface="+mn-ea"/>
              <a:cs typeface="+mn-cs"/>
            </a:rPr>
            <a:t>Who is trying to get in the room but can’t?</a:t>
          </a:r>
          <a:endParaRPr lang="en-US" cap="all" dirty="0">
            <a:solidFill>
              <a:sysClr val="windowText" lastClr="000000">
                <a:hueOff val="0"/>
                <a:satOff val="0"/>
                <a:lumOff val="0"/>
                <a:alphaOff val="0"/>
              </a:sysClr>
            </a:solidFill>
            <a:latin typeface="Trebuchet MS" panose="020B0603020202020204"/>
            <a:ea typeface="+mn-ea"/>
            <a:cs typeface="+mn-cs"/>
          </a:endParaRP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a:xfrm>
          <a:off x="7041543" y="2695306"/>
          <a:ext cx="2981250" cy="720000"/>
        </a:xfrm>
        <a:prstGeom prst="rect">
          <a:avLst/>
        </a:prstGeom>
        <a:noFill/>
        <a:ln>
          <a:noFill/>
        </a:ln>
        <a:effectLst/>
      </dgm:spPr>
      <dgm:t>
        <a:bodyPr/>
        <a:lstStyle/>
        <a:p>
          <a:pPr>
            <a:lnSpc>
              <a:spcPct val="100000"/>
            </a:lnSpc>
            <a:defRPr cap="all"/>
          </a:pPr>
          <a:r>
            <a:rPr lang="en-US" cap="all" dirty="0" smtClean="0">
              <a:solidFill>
                <a:sysClr val="windowText" lastClr="000000">
                  <a:hueOff val="0"/>
                  <a:satOff val="0"/>
                  <a:lumOff val="0"/>
                  <a:alphaOff val="0"/>
                </a:sysClr>
              </a:solidFill>
              <a:latin typeface="Trebuchet MS" panose="020B0603020202020204"/>
              <a:ea typeface="+mn-ea"/>
              <a:cs typeface="+mn-cs"/>
            </a:rPr>
            <a:t>Inclusion asks:</a:t>
          </a:r>
        </a:p>
        <a:p>
          <a:pPr>
            <a:lnSpc>
              <a:spcPct val="100000"/>
            </a:lnSpc>
            <a:defRPr cap="all"/>
          </a:pPr>
          <a:r>
            <a:rPr lang="en-US" cap="all" dirty="0" smtClean="0">
              <a:solidFill>
                <a:sysClr val="windowText" lastClr="000000">
                  <a:hueOff val="0"/>
                  <a:satOff val="0"/>
                  <a:lumOff val="0"/>
                  <a:alphaOff val="0"/>
                </a:sysClr>
              </a:solidFill>
              <a:latin typeface="Trebuchet MS" panose="020B0603020202020204"/>
              <a:ea typeface="+mn-ea"/>
              <a:cs typeface="+mn-cs"/>
            </a:rPr>
            <a:t>Has Everyone’s ideas been </a:t>
          </a:r>
        </a:p>
        <a:p>
          <a:pPr>
            <a:lnSpc>
              <a:spcPct val="100000"/>
            </a:lnSpc>
            <a:defRPr cap="all"/>
          </a:pPr>
          <a:r>
            <a:rPr lang="en-US" cap="all" dirty="0" smtClean="0">
              <a:solidFill>
                <a:sysClr val="windowText" lastClr="000000">
                  <a:hueOff val="0"/>
                  <a:satOff val="0"/>
                  <a:lumOff val="0"/>
                  <a:alphaOff val="0"/>
                </a:sysClr>
              </a:solidFill>
              <a:latin typeface="Trebuchet MS" panose="020B0603020202020204"/>
              <a:ea typeface="+mn-ea"/>
              <a:cs typeface="+mn-cs"/>
            </a:rPr>
            <a:t>heard?</a:t>
          </a:r>
          <a:endParaRPr lang="en-US" cap="all" dirty="0">
            <a:solidFill>
              <a:sysClr val="windowText" lastClr="000000">
                <a:hueOff val="0"/>
                <a:satOff val="0"/>
                <a:lumOff val="0"/>
                <a:alphaOff val="0"/>
              </a:sysClr>
            </a:solidFill>
            <a:latin typeface="Trebuchet MS" panose="020B0603020202020204"/>
            <a:ea typeface="+mn-ea"/>
            <a:cs typeface="+mn-cs"/>
          </a:endParaRP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t>
        <a:bodyPr/>
        <a:lstStyle/>
        <a:p>
          <a:endParaRPr lang="en-US"/>
        </a:p>
      </dgm:t>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a:xfrm>
          <a:off x="692111" y="235144"/>
          <a:ext cx="1818562" cy="1818562"/>
        </a:xfrm>
        <a:prstGeom prst="rect">
          <a:avLst/>
        </a:prstGeom>
      </dgm:spPr>
      <dgm:t>
        <a:bodyPr/>
        <a:lstStyle/>
        <a:p>
          <a:endParaRPr lang="en-US"/>
        </a:p>
      </dgm:t>
    </dgm:pt>
    <dgm:pt modelId="{7C175B98-93F4-4D7C-BB95-1514AB879CD5}" type="pres">
      <dgm:prSet presAssocID="{40FC4FFE-8987-4A26-B7F4-8A516F18ADAE}" presName="iconRect" presStyleLbl="node1" presStyleIdx="0" presStyleCnt="3" custScaleX="136826" custScaleY="130166" custLinFactNeighborX="2401" custLinFactNeighborY="-1201"/>
      <dgm:spPr>
        <a:xfrm>
          <a:off x="1004512" y="697868"/>
          <a:ext cx="1043437" cy="1043437"/>
        </a:xfrm>
        <a:prstGeom prst="smileyFac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9050" cap="rnd" cmpd="sng" algn="ctr">
          <a:solidFill>
            <a:sysClr val="window" lastClr="FFFFFF">
              <a:alpha val="0"/>
              <a:hueOff val="0"/>
              <a:satOff val="0"/>
              <a:lumOff val="0"/>
              <a:alphaOff val="0"/>
            </a:sysClr>
          </a:solidFill>
          <a:prstDash val="solid"/>
        </a:ln>
        <a:effectLst/>
      </dgm:spPr>
      <dgm:t>
        <a:bodyPr/>
        <a:lstStyle/>
        <a:p>
          <a:endParaRPr lang="en-US"/>
        </a:p>
      </dgm: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t>
        <a:bodyPr/>
        <a:lstStyle/>
        <a:p>
          <a:endParaRPr lang="en-US"/>
        </a:p>
      </dgm:t>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custScaleX="145562" custLinFactNeighborX="-8955" custLinFactNeighborY="2222"/>
      <dgm:spPr>
        <a:xfrm>
          <a:off x="4119918" y="310305"/>
          <a:ext cx="1818562" cy="1818562"/>
        </a:xfrm>
        <a:prstGeom prst="rect">
          <a:avLst/>
        </a:prstGeom>
        <a:solidFill>
          <a:srgbClr val="42D0A2">
            <a:hueOff val="0"/>
            <a:satOff val="0"/>
            <a:lumOff val="0"/>
            <a:alphaOff val="0"/>
          </a:srgbClr>
        </a:solidFill>
        <a:ln>
          <a:noFill/>
        </a:ln>
        <a:effectLst/>
      </dgm:spPr>
      <dgm:t>
        <a:bodyPr/>
        <a:lstStyle/>
        <a:p>
          <a:endParaRPr lang="en-US"/>
        </a:p>
      </dgm:t>
    </dgm:pt>
    <dgm:pt modelId="{DB4CA7C4-FCA1-4127-B20A-2A5C031A3CF4}" type="pres">
      <dgm:prSet presAssocID="{49225C73-1633-42F1-AB3B-7CB183E5F8B8}" presName="iconRect" presStyleLbl="node1" presStyleIdx="1" presStyleCnt="3" custScaleX="202478" custLinFactNeighborX="-21608" custLinFactNeighborY="1200"/>
      <dgm:spPr>
        <a:xfrm>
          <a:off x="4507481" y="697868"/>
          <a:ext cx="1043437" cy="104343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9050" cap="rnd" cmpd="sng" algn="ctr">
          <a:noFill/>
          <a:prstDash val="solid"/>
        </a:ln>
        <a:effectLst/>
      </dgm:spPr>
      <dgm:t>
        <a:bodyPr/>
        <a:lstStyle/>
        <a:p>
          <a:endParaRPr lang="en-US"/>
        </a:p>
      </dgm: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t>
        <a:bodyPr/>
        <a:lstStyle/>
        <a:p>
          <a:endParaRPr lang="en-US"/>
        </a:p>
      </dgm:t>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a:xfrm>
          <a:off x="7622887" y="310305"/>
          <a:ext cx="1818562" cy="1818562"/>
        </a:xfrm>
        <a:prstGeom prst="round2DiagRect">
          <a:avLst/>
        </a:prstGeom>
      </dgm:spPr>
      <dgm:t>
        <a:bodyPr/>
        <a:lstStyle/>
        <a:p>
          <a:endParaRPr lang="en-US"/>
        </a:p>
      </dgm:t>
    </dgm:pt>
    <dgm:pt modelId="{39509775-983E-4110-B989-EE2CD6514BE0}" type="pres">
      <dgm:prSet presAssocID="{1C383F32-22E8-4F62-A3E0-BDC3D5F48992}" presName="iconRect" presStyleLbl="node1" presStyleIdx="2" presStyleCnt="3" custScaleX="131504"/>
      <dgm:spPr>
        <a:xfrm>
          <a:off x="8010450"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a:ln w="19050" cap="rnd" cmpd="sng" algn="ctr">
          <a:noFill/>
          <a:prstDash val="solid"/>
        </a:ln>
        <a:effectLst/>
      </dgm:spPr>
      <dgm:t>
        <a:bodyPr/>
        <a:lstStyle/>
        <a:p>
          <a:endParaRPr lang="en-US"/>
        </a:p>
      </dgm: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t>
        <a:bodyPr/>
        <a:lstStyle/>
        <a:p>
          <a:endParaRPr lang="en-US"/>
        </a:p>
      </dgm:t>
    </dgm:pt>
  </dgm:ptLst>
  <dgm:cxnLst>
    <dgm:cxn modelId="{676D3A6A-6EA7-4483-BB12-0BD4A7D7AF9D}" type="presOf" srcId="{01A66772-F185-4D58-B8BB-E9370D7A7A2B}" destId="{50B3CE7C-E10B-4E23-BD93-03664997C932}" srcOrd="0" destOrd="0" presId="urn:microsoft.com/office/officeart/2018/5/layout/IconCircleLabelList"/>
    <dgm:cxn modelId="{7A710F69-5154-4855-ACF5-BC7C1BF85A80}" type="presOf" srcId="{49225C73-1633-42F1-AB3B-7CB183E5F8B8}" destId="{7E6FE37A-5DB0-4899-9FCB-0CE39BC185F8}" srcOrd="0" destOrd="0" presId="urn:microsoft.com/office/officeart/2018/5/layout/IconCircleLabelList"/>
    <dgm:cxn modelId="{A9154303-8225-4248-91DC-1B0156A35F07}" srcId="{01A66772-F185-4D58-B8BB-E9370D7A7A2B}" destId="{49225C73-1633-42F1-AB3B-7CB183E5F8B8}" srcOrd="1" destOrd="0" parTransId="{1A0E2090-1D4F-438A-8766-B6030CE01ADD}" sibTransId="{9646853A-8964-4519-A5B1-0B7D18B2983D}"/>
    <dgm:cxn modelId="{C4CCE57E-E871-46D6-BAD5-880252C95D22}" srcId="{01A66772-F185-4D58-B8BB-E9370D7A7A2B}" destId="{1C383F32-22E8-4F62-A3E0-BDC3D5F48992}" srcOrd="2" destOrd="0" parTransId="{A7920A2F-3244-4159-AF04-6A1D38B7B317}" sibTransId="{8500F72A-2C6D-4FDF-9C1D-CA691380EB0B}"/>
    <dgm:cxn modelId="{1496FC70-DB8B-48D4-98DE-DD2856E389EE}" type="presOf" srcId="{1C383F32-22E8-4F62-A3E0-BDC3D5F48992}" destId="{1AEDC777-00B3-41D7-9AE1-23D741E941C3}"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a:xfrm>
          <a:off x="35606" y="2695306"/>
          <a:ext cx="2981250" cy="720000"/>
        </a:xfrm>
        <a:prstGeom prst="rect">
          <a:avLst/>
        </a:prstGeom>
        <a:noFill/>
        <a:ln>
          <a:noFill/>
        </a:ln>
        <a:effectLst/>
      </dgm:spPr>
      <dgm:t>
        <a:bodyPr/>
        <a:lstStyle/>
        <a:p>
          <a:pPr>
            <a:lnSpc>
              <a:spcPct val="100000"/>
            </a:lnSpc>
            <a:defRPr cap="all"/>
          </a:pPr>
          <a:r>
            <a:rPr lang="en-US" cap="all" dirty="0" smtClean="0">
              <a:solidFill>
                <a:sysClr val="windowText" lastClr="000000">
                  <a:hueOff val="0"/>
                  <a:satOff val="0"/>
                  <a:lumOff val="0"/>
                  <a:alphaOff val="0"/>
                </a:sysClr>
              </a:solidFill>
              <a:latin typeface="Trebuchet MS" panose="020B0603020202020204"/>
              <a:ea typeface="+mn-ea"/>
              <a:cs typeface="+mn-cs"/>
            </a:rPr>
            <a:t>Justice Responds:</a:t>
          </a:r>
        </a:p>
        <a:p>
          <a:pPr>
            <a:lnSpc>
              <a:spcPct val="100000"/>
            </a:lnSpc>
            <a:defRPr cap="all"/>
          </a:pPr>
          <a:r>
            <a:rPr lang="en-US" cap="all" dirty="0" smtClean="0">
              <a:solidFill>
                <a:sysClr val="windowText" lastClr="000000">
                  <a:hueOff val="0"/>
                  <a:satOff val="0"/>
                  <a:lumOff val="0"/>
                  <a:alphaOff val="0"/>
                </a:sysClr>
              </a:solidFill>
              <a:latin typeface="Trebuchet MS" panose="020B0603020202020204"/>
              <a:ea typeface="+mn-ea"/>
              <a:cs typeface="+mn-cs"/>
            </a:rPr>
            <a:t>Whose ideas won’t be taken as seriously because they are not the majority?</a:t>
          </a:r>
          <a:endParaRPr lang="en-US" cap="all" dirty="0">
            <a:solidFill>
              <a:sysClr val="windowText" lastClr="000000">
                <a:hueOff val="0"/>
                <a:satOff val="0"/>
                <a:lumOff val="0"/>
                <a:alphaOff val="0"/>
              </a:sysClr>
            </a:solidFill>
            <a:latin typeface="Trebuchet MS" panose="020B0603020202020204"/>
            <a:ea typeface="+mn-ea"/>
            <a:cs typeface="+mn-cs"/>
          </a:endParaRP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a:xfrm>
          <a:off x="3538574" y="2695306"/>
          <a:ext cx="2981250" cy="720000"/>
        </a:xfrm>
        <a:prstGeom prst="rect">
          <a:avLst/>
        </a:prstGeom>
        <a:noFill/>
        <a:ln>
          <a:noFill/>
        </a:ln>
        <a:effectLst/>
      </dgm:spPr>
      <dgm:t>
        <a:bodyPr/>
        <a:lstStyle/>
        <a:p>
          <a:pPr>
            <a:lnSpc>
              <a:spcPct val="100000"/>
            </a:lnSpc>
            <a:defRPr cap="all"/>
          </a:pPr>
          <a:r>
            <a:rPr lang="en-US" cap="all" dirty="0" smtClean="0">
              <a:solidFill>
                <a:sysClr val="windowText" lastClr="000000">
                  <a:hueOff val="0"/>
                  <a:satOff val="0"/>
                  <a:lumOff val="0"/>
                  <a:alphaOff val="0"/>
                </a:sysClr>
              </a:solidFill>
              <a:latin typeface="Trebuchet MS" panose="020B0603020202020204"/>
              <a:ea typeface="+mn-ea"/>
              <a:cs typeface="+mn-cs"/>
            </a:rPr>
            <a:t>Diversity Asks:</a:t>
          </a:r>
        </a:p>
        <a:p>
          <a:pPr>
            <a:lnSpc>
              <a:spcPct val="100000"/>
            </a:lnSpc>
            <a:defRPr cap="all"/>
          </a:pPr>
          <a:r>
            <a:rPr lang="en-US" cap="all" dirty="0" smtClean="0">
              <a:solidFill>
                <a:sysClr val="windowText" lastClr="000000">
                  <a:hueOff val="0"/>
                  <a:satOff val="0"/>
                  <a:lumOff val="0"/>
                  <a:alphaOff val="0"/>
                </a:sysClr>
              </a:solidFill>
              <a:latin typeface="Trebuchet MS" panose="020B0603020202020204"/>
              <a:ea typeface="+mn-ea"/>
              <a:cs typeface="+mn-cs"/>
            </a:rPr>
            <a:t>How many more of (pick any minoritzed identified) group do we have this year than last</a:t>
          </a:r>
          <a:endParaRPr lang="en-US" cap="all" dirty="0">
            <a:solidFill>
              <a:sysClr val="windowText" lastClr="000000">
                <a:hueOff val="0"/>
                <a:satOff val="0"/>
                <a:lumOff val="0"/>
                <a:alphaOff val="0"/>
              </a:sysClr>
            </a:solidFill>
            <a:latin typeface="Trebuchet MS" panose="020B0603020202020204"/>
            <a:ea typeface="+mn-ea"/>
            <a:cs typeface="+mn-cs"/>
          </a:endParaRP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a:xfrm>
          <a:off x="7041543" y="2695306"/>
          <a:ext cx="2981250" cy="720000"/>
        </a:xfrm>
        <a:prstGeom prst="rect">
          <a:avLst/>
        </a:prstGeom>
        <a:noFill/>
        <a:ln>
          <a:noFill/>
        </a:ln>
        <a:effectLst/>
      </dgm:spPr>
      <dgm:t>
        <a:bodyPr/>
        <a:lstStyle/>
        <a:p>
          <a:pPr>
            <a:lnSpc>
              <a:spcPct val="100000"/>
            </a:lnSpc>
            <a:defRPr cap="all"/>
          </a:pPr>
          <a:r>
            <a:rPr lang="en-US" cap="all" dirty="0" smtClean="0">
              <a:solidFill>
                <a:sysClr val="windowText" lastClr="000000">
                  <a:hueOff val="0"/>
                  <a:satOff val="0"/>
                  <a:lumOff val="0"/>
                  <a:alphaOff val="0"/>
                </a:sysClr>
              </a:solidFill>
              <a:latin typeface="Trebuchet MS" panose="020B0603020202020204"/>
              <a:ea typeface="+mn-ea"/>
              <a:cs typeface="+mn-cs"/>
            </a:rPr>
            <a:t>Equity responds:</a:t>
          </a:r>
        </a:p>
        <a:p>
          <a:pPr>
            <a:lnSpc>
              <a:spcPct val="100000"/>
            </a:lnSpc>
            <a:defRPr cap="all"/>
          </a:pPr>
          <a:r>
            <a:rPr lang="en-US" cap="all" dirty="0" smtClean="0">
              <a:solidFill>
                <a:sysClr val="windowText" lastClr="000000">
                  <a:hueOff val="0"/>
                  <a:satOff val="0"/>
                  <a:lumOff val="0"/>
                  <a:alphaOff val="0"/>
                </a:sysClr>
              </a:solidFill>
              <a:latin typeface="Trebuchet MS" panose="020B0603020202020204"/>
              <a:ea typeface="+mn-ea"/>
              <a:cs typeface="+mn-cs"/>
            </a:rPr>
            <a:t>What conditions have we created that maintain certain groups as the </a:t>
          </a:r>
          <a:r>
            <a:rPr lang="en-US" cap="all" dirty="0" err="1" smtClean="0">
              <a:solidFill>
                <a:sysClr val="windowText" lastClr="000000">
                  <a:hueOff val="0"/>
                  <a:satOff val="0"/>
                  <a:lumOff val="0"/>
                  <a:alphaOff val="0"/>
                </a:sysClr>
              </a:solidFill>
              <a:latin typeface="Trebuchet MS" panose="020B0603020202020204"/>
              <a:ea typeface="+mn-ea"/>
              <a:cs typeface="+mn-cs"/>
            </a:rPr>
            <a:t>perpetal</a:t>
          </a:r>
          <a:r>
            <a:rPr lang="en-US" cap="all" dirty="0" smtClean="0">
              <a:solidFill>
                <a:sysClr val="windowText" lastClr="000000">
                  <a:hueOff val="0"/>
                  <a:satOff val="0"/>
                  <a:lumOff val="0"/>
                  <a:alphaOff val="0"/>
                </a:sysClr>
              </a:solidFill>
              <a:latin typeface="Trebuchet MS" panose="020B0603020202020204"/>
              <a:ea typeface="+mn-ea"/>
              <a:cs typeface="+mn-cs"/>
            </a:rPr>
            <a:t> majority here?</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t>
        <a:bodyPr/>
        <a:lstStyle/>
        <a:p>
          <a:endParaRPr lang="en-US"/>
        </a:p>
      </dgm:t>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a:xfrm>
          <a:off x="692111" y="235144"/>
          <a:ext cx="1818562" cy="1818562"/>
        </a:xfrm>
        <a:prstGeom prst="rect">
          <a:avLst/>
        </a:prstGeom>
      </dgm:spPr>
      <dgm:t>
        <a:bodyPr/>
        <a:lstStyle/>
        <a:p>
          <a:endParaRPr lang="en-US"/>
        </a:p>
      </dgm:t>
    </dgm:pt>
    <dgm:pt modelId="{7C175B98-93F4-4D7C-BB95-1514AB879CD5}" type="pres">
      <dgm:prSet presAssocID="{40FC4FFE-8987-4A26-B7F4-8A516F18ADAE}" presName="iconRect" presStyleLbl="node1" presStyleIdx="0" presStyleCnt="3" custScaleX="136826" custScaleY="130166" custLinFactNeighborX="2401" custLinFactNeighborY="-1201"/>
      <dgm:spPr>
        <a:xfrm>
          <a:off x="1004512" y="697868"/>
          <a:ext cx="1043437" cy="1043437"/>
        </a:xfrm>
        <a:prstGeom prst="smileyFac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13000" r="-13000"/>
          </a:stretch>
        </a:blipFill>
        <a:ln w="19050" cap="rnd" cmpd="sng" algn="ctr">
          <a:solidFill>
            <a:sysClr val="window" lastClr="FFFFFF">
              <a:alpha val="0"/>
              <a:hueOff val="0"/>
              <a:satOff val="0"/>
              <a:lumOff val="0"/>
              <a:alphaOff val="0"/>
            </a:sysClr>
          </a:solidFill>
          <a:prstDash val="solid"/>
        </a:ln>
        <a:effectLst/>
      </dgm:spPr>
      <dgm:t>
        <a:bodyPr/>
        <a:lstStyle/>
        <a:p>
          <a:endParaRPr lang="en-US"/>
        </a:p>
      </dgm: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t>
        <a:bodyPr/>
        <a:lstStyle/>
        <a:p>
          <a:endParaRPr lang="en-US"/>
        </a:p>
      </dgm:t>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custScaleX="145562" custLinFactNeighborX="-8955" custLinFactNeighborY="2222"/>
      <dgm:spPr>
        <a:xfrm>
          <a:off x="4119918" y="310305"/>
          <a:ext cx="1818562" cy="1818562"/>
        </a:xfrm>
        <a:prstGeom prst="rect">
          <a:avLst/>
        </a:prstGeom>
        <a:solidFill>
          <a:srgbClr val="42D0A2">
            <a:hueOff val="0"/>
            <a:satOff val="0"/>
            <a:lumOff val="0"/>
            <a:alphaOff val="0"/>
          </a:srgbClr>
        </a:solidFill>
        <a:ln>
          <a:noFill/>
        </a:ln>
        <a:effectLst/>
      </dgm:spPr>
      <dgm:t>
        <a:bodyPr/>
        <a:lstStyle/>
        <a:p>
          <a:endParaRPr lang="en-US"/>
        </a:p>
      </dgm:t>
    </dgm:pt>
    <dgm:pt modelId="{DB4CA7C4-FCA1-4127-B20A-2A5C031A3CF4}" type="pres">
      <dgm:prSet presAssocID="{49225C73-1633-42F1-AB3B-7CB183E5F8B8}" presName="iconRect" presStyleLbl="node1" presStyleIdx="1" presStyleCnt="3" custScaleX="202478" custLinFactNeighborX="-21608" custLinFactNeighborY="1200"/>
      <dgm:spPr>
        <a:xfrm>
          <a:off x="4507481" y="697868"/>
          <a:ext cx="1043437" cy="1043437"/>
        </a:xfrm>
        <a:prstGeom prst="rect">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t="-26000" b="-26000"/>
          </a:stretch>
        </a:blipFill>
        <a:ln w="19050" cap="rnd" cmpd="sng" algn="ctr">
          <a:noFill/>
          <a:prstDash val="solid"/>
        </a:ln>
        <a:effectLst/>
      </dgm:spPr>
      <dgm:t>
        <a:bodyPr/>
        <a:lstStyle/>
        <a:p>
          <a:endParaRPr lang="en-US"/>
        </a:p>
      </dgm: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t>
        <a:bodyPr/>
        <a:lstStyle/>
        <a:p>
          <a:endParaRPr lang="en-US"/>
        </a:p>
      </dgm:t>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a:xfrm>
          <a:off x="7622887" y="310305"/>
          <a:ext cx="1818562" cy="1818562"/>
        </a:xfrm>
        <a:prstGeom prst="round2DiagRect">
          <a:avLst/>
        </a:prstGeom>
      </dgm:spPr>
      <dgm:t>
        <a:bodyPr/>
        <a:lstStyle/>
        <a:p>
          <a:endParaRPr lang="en-US"/>
        </a:p>
      </dgm:t>
    </dgm:pt>
    <dgm:pt modelId="{39509775-983E-4110-B989-EE2CD6514BE0}" type="pres">
      <dgm:prSet presAssocID="{1C383F32-22E8-4F62-A3E0-BDC3D5F48992}" presName="iconRect" presStyleLbl="node1" presStyleIdx="2" presStyleCnt="3" custScaleX="157398" custScaleY="116973"/>
      <dgm:spPr>
        <a:xfrm>
          <a:off x="8010450" y="697868"/>
          <a:ext cx="1043437" cy="104343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t="-17000" b="-17000"/>
          </a:stretch>
        </a:blipFill>
        <a:ln w="19050" cap="rnd" cmpd="sng" algn="ctr">
          <a:noFill/>
          <a:prstDash val="solid"/>
        </a:ln>
        <a:effectLst/>
      </dgm:spPr>
      <dgm:t>
        <a:bodyPr/>
        <a:lstStyle/>
        <a:p>
          <a:endParaRPr lang="en-US"/>
        </a:p>
      </dgm: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t>
        <a:bodyPr/>
        <a:lstStyle/>
        <a:p>
          <a:endParaRPr lang="en-US"/>
        </a:p>
      </dgm:t>
    </dgm:pt>
  </dgm:ptLst>
  <dgm:cxnLst>
    <dgm:cxn modelId="{676D3A6A-6EA7-4483-BB12-0BD4A7D7AF9D}" type="presOf" srcId="{01A66772-F185-4D58-B8BB-E9370D7A7A2B}" destId="{50B3CE7C-E10B-4E23-BD93-03664997C932}" srcOrd="0" destOrd="0" presId="urn:microsoft.com/office/officeart/2018/5/layout/IconCircleLabelList"/>
    <dgm:cxn modelId="{7A710F69-5154-4855-ACF5-BC7C1BF85A80}" type="presOf" srcId="{49225C73-1633-42F1-AB3B-7CB183E5F8B8}" destId="{7E6FE37A-5DB0-4899-9FCB-0CE39BC185F8}" srcOrd="0" destOrd="0" presId="urn:microsoft.com/office/officeart/2018/5/layout/IconCircleLabelList"/>
    <dgm:cxn modelId="{A9154303-8225-4248-91DC-1B0156A35F07}" srcId="{01A66772-F185-4D58-B8BB-E9370D7A7A2B}" destId="{49225C73-1633-42F1-AB3B-7CB183E5F8B8}" srcOrd="1" destOrd="0" parTransId="{1A0E2090-1D4F-438A-8766-B6030CE01ADD}" sibTransId="{9646853A-8964-4519-A5B1-0B7D18B2983D}"/>
    <dgm:cxn modelId="{C4CCE57E-E871-46D6-BAD5-880252C95D22}" srcId="{01A66772-F185-4D58-B8BB-E9370D7A7A2B}" destId="{1C383F32-22E8-4F62-A3E0-BDC3D5F48992}" srcOrd="2" destOrd="0" parTransId="{A7920A2F-3244-4159-AF04-6A1D38B7B317}" sibTransId="{8500F72A-2C6D-4FDF-9C1D-CA691380EB0B}"/>
    <dgm:cxn modelId="{1496FC70-DB8B-48D4-98DE-DD2856E389EE}" type="presOf" srcId="{1C383F32-22E8-4F62-A3E0-BDC3D5F48992}" destId="{1AEDC777-00B3-41D7-9AE1-23D741E941C3}"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3d4" qsCatId="3D"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smtClean="0"/>
            <a:t>Budget &amp; Administrative Policy Review </a:t>
          </a:r>
          <a:endParaRPr lang="en-US"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smtClean="0"/>
            <a:t>Present your Ideas &amp; Have Conversations</a:t>
          </a:r>
          <a:endParaRPr lang="en-US" dirty="0"/>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smtClean="0"/>
            <a:t>Make it actionable with 5 the year c-plan.</a:t>
          </a:r>
          <a:endParaRPr lang="en-US" dirty="0"/>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t>
        <a:bodyPr/>
        <a:lstStyle/>
        <a:p>
          <a:endParaRPr lang="en-US"/>
        </a:p>
      </dgm:t>
    </dgm:pt>
    <dgm:pt modelId="{DE9CE479-E4AE-4283-AEF1-10C1535B4324}" type="pres">
      <dgm:prSet presAssocID="{40FC4FFE-8987-4A26-B7F4-8A516F18ADAE}" presName="compNode" presStyleCnt="0"/>
      <dgm:spPr/>
      <dgm:t>
        <a:bodyPr/>
        <a:lstStyle/>
        <a:p>
          <a:endParaRPr lang="en-US"/>
        </a:p>
      </dgm:t>
    </dgm:pt>
    <dgm:pt modelId="{B59FCF02-CAD2-4D6F-9542-AD86711168CA}" type="pres">
      <dgm:prSet presAssocID="{40FC4FFE-8987-4A26-B7F4-8A516F18ADAE}" presName="iconBgRect" presStyleLbl="bgShp" presStyleIdx="0" presStyleCnt="3"/>
      <dgm:spPr/>
      <dgm:t>
        <a:bodyPr/>
        <a:lstStyle/>
        <a:p>
          <a:endParaRPr lang="en-US"/>
        </a:p>
      </dgm:t>
    </dgm:pt>
    <dgm:pt modelId="{7C175B98-93F4-4D7C-BB95-1514AB879CD5}" type="pres">
      <dgm:prSet presAssocID="{40FC4FFE-8987-4A26-B7F4-8A516F18ADAE}" presName="iconRect" presStyleLbl="node1" presStyleIdx="0" presStyleCnt="3" custLinFactNeighborX="-2504" custLinFactNeighborY="83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en-US"/>
        </a:p>
      </dgm:t>
      <dgm:extLst>
        <a:ext uri="{E40237B7-FDA0-4F09-8148-C483321AD2D9}">
          <dgm14:cNvPr xmlns:dgm14="http://schemas.microsoft.com/office/drawing/2010/diagram" id="0" name="" descr="Bar graph with downward trend"/>
        </a:ext>
      </dgm:extLst>
    </dgm:pt>
    <dgm:pt modelId="{677A3090-5F01-43FD-9FA6-C0420AD80FD6}" type="pres">
      <dgm:prSet presAssocID="{40FC4FFE-8987-4A26-B7F4-8A516F18ADAE}" presName="spaceRect" presStyleCnt="0"/>
      <dgm:spPr/>
      <dgm:t>
        <a:bodyPr/>
        <a:lstStyle/>
        <a:p>
          <a:endParaRPr lang="en-US"/>
        </a:p>
      </dgm:t>
    </dgm:pt>
    <dgm:pt modelId="{127117FB-F8A7-4A20-A8A7-EC686DDC76D0}" type="pres">
      <dgm:prSet presAssocID="{40FC4FFE-8987-4A26-B7F4-8A516F18ADAE}" presName="textRect" presStyleLbl="revTx" presStyleIdx="0" presStyleCnt="3">
        <dgm:presLayoutVars>
          <dgm:chMax val="1"/>
          <dgm:chPref val="1"/>
        </dgm:presLayoutVars>
      </dgm:prSet>
      <dgm:spPr/>
      <dgm:t>
        <a:bodyPr/>
        <a:lstStyle/>
        <a:p>
          <a:endParaRPr lang="en-US"/>
        </a:p>
      </dgm:t>
    </dgm:pt>
    <dgm:pt modelId="{FD1EED9C-83D3-41AD-A09B-D3B36354168F}" type="pres">
      <dgm:prSet presAssocID="{5B62599A-5C9B-48E7-896E-EA782AC60C8B}" presName="sibTrans" presStyleCnt="0"/>
      <dgm:spPr/>
      <dgm:t>
        <a:bodyPr/>
        <a:lstStyle/>
        <a:p>
          <a:endParaRPr lang="en-US"/>
        </a:p>
      </dgm:t>
    </dgm:pt>
    <dgm:pt modelId="{C998AB0A-577D-44AA-A068-F634DDE7BD47}" type="pres">
      <dgm:prSet presAssocID="{49225C73-1633-42F1-AB3B-7CB183E5F8B8}" presName="compNode" presStyleCnt="0"/>
      <dgm:spPr/>
      <dgm:t>
        <a:bodyPr/>
        <a:lstStyle/>
        <a:p>
          <a:endParaRPr lang="en-US"/>
        </a:p>
      </dgm:t>
    </dgm:pt>
    <dgm:pt modelId="{BCD8CDD9-0C56-4401-ADB1-8B48DAB2C96F}" type="pres">
      <dgm:prSet presAssocID="{49225C73-1633-42F1-AB3B-7CB183E5F8B8}" presName="iconBgRect" presStyleLbl="bgShp" presStyleIdx="1" presStyleCnt="3"/>
      <dgm:spPr/>
      <dgm:t>
        <a:bodyPr/>
        <a:lstStyle/>
        <a:p>
          <a:endParaRPr lang="en-US"/>
        </a:p>
      </dgm:t>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t>
        <a:bodyPr/>
        <a:lstStyle/>
        <a:p>
          <a:endParaRPr lang="en-US"/>
        </a:p>
      </dgm:t>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t>
        <a:bodyPr/>
        <a:lstStyle/>
        <a:p>
          <a:endParaRPr lang="en-US"/>
        </a:p>
      </dgm:t>
    </dgm:pt>
    <dgm:pt modelId="{7E6FE37A-5DB0-4899-9FCB-0CE39BC185F8}" type="pres">
      <dgm:prSet presAssocID="{49225C73-1633-42F1-AB3B-7CB183E5F8B8}" presName="textRect" presStyleLbl="revTx" presStyleIdx="1" presStyleCnt="3">
        <dgm:presLayoutVars>
          <dgm:chMax val="1"/>
          <dgm:chPref val="1"/>
        </dgm:presLayoutVars>
      </dgm:prSet>
      <dgm:spPr/>
      <dgm:t>
        <a:bodyPr/>
        <a:lstStyle/>
        <a:p>
          <a:endParaRPr lang="en-US"/>
        </a:p>
      </dgm:t>
    </dgm:pt>
    <dgm:pt modelId="{5A266296-0042-402F-92EF-D59AB148E92E}" type="pres">
      <dgm:prSet presAssocID="{9646853A-8964-4519-A5B1-0B7D18B2983D}" presName="sibTrans" presStyleCnt="0"/>
      <dgm:spPr/>
      <dgm:t>
        <a:bodyPr/>
        <a:lstStyle/>
        <a:p>
          <a:endParaRPr lang="en-US"/>
        </a:p>
      </dgm:t>
    </dgm:pt>
    <dgm:pt modelId="{ECFA770B-DE2C-4683-A038-58D0FE44BC27}" type="pres">
      <dgm:prSet presAssocID="{1C383F32-22E8-4F62-A3E0-BDC3D5F48992}" presName="compNode" presStyleCnt="0"/>
      <dgm:spPr/>
      <dgm:t>
        <a:bodyPr/>
        <a:lstStyle/>
        <a:p>
          <a:endParaRPr lang="en-US"/>
        </a:p>
      </dgm:t>
    </dgm:pt>
    <dgm:pt modelId="{FF93E135-77D6-48A0-8871-9BC93D705D06}" type="pres">
      <dgm:prSet presAssocID="{1C383F32-22E8-4F62-A3E0-BDC3D5F48992}" presName="iconBgRect" presStyleLbl="bgShp" presStyleIdx="2" presStyleCnt="3"/>
      <dgm:spPr/>
      <dgm:t>
        <a:bodyPr/>
        <a:lstStyle/>
        <a:p>
          <a:endParaRPr lang="en-US"/>
        </a:p>
      </dgm:t>
    </dgm:pt>
    <dgm:pt modelId="{39509775-983E-4110-B989-EE2CD6514BE0}" type="pres">
      <dgm:prSet presAssocID="{1C383F32-22E8-4F62-A3E0-BDC3D5F48992}" presName="iconRect" presStyleLbl="node1" presStyleIdx="2" presStyleCnt="3" custLinFactNeighborX="-3338" custLinFactNeighborY="-250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en-US"/>
        </a:p>
      </dgm:t>
      <dgm:extLst>
        <a:ext uri="{E40237B7-FDA0-4F09-8148-C483321AD2D9}">
          <dgm14:cNvPr xmlns:dgm14="http://schemas.microsoft.com/office/drawing/2010/diagram" id="0" name="" descr="Stopwatch"/>
        </a:ext>
      </dgm:extLst>
    </dgm:pt>
    <dgm:pt modelId="{493B43B2-705C-4AE5-8A77-D8DEEDA1B5CF}" type="pres">
      <dgm:prSet presAssocID="{1C383F32-22E8-4F62-A3E0-BDC3D5F48992}" presName="spaceRect" presStyleCnt="0"/>
      <dgm:spPr/>
      <dgm:t>
        <a:bodyPr/>
        <a:lstStyle/>
        <a:p>
          <a:endParaRPr lang="en-US"/>
        </a:p>
      </dgm:t>
    </dgm:pt>
    <dgm:pt modelId="{1AEDC777-00B3-41D7-9AE1-23D741E941C3}" type="pres">
      <dgm:prSet presAssocID="{1C383F32-22E8-4F62-A3E0-BDC3D5F48992}" presName="textRect" presStyleLbl="revTx" presStyleIdx="2" presStyleCnt="3">
        <dgm:presLayoutVars>
          <dgm:chMax val="1"/>
          <dgm:chPref val="1"/>
        </dgm:presLayoutVars>
      </dgm:prSet>
      <dgm:spPr/>
      <dgm:t>
        <a:bodyPr/>
        <a:lstStyle/>
        <a:p>
          <a:endParaRPr lang="en-US"/>
        </a:p>
      </dgm:t>
    </dgm:pt>
  </dgm:ptLst>
  <dgm:cxnLst>
    <dgm:cxn modelId="{676D3A6A-6EA7-4483-BB12-0BD4A7D7AF9D}" type="presOf" srcId="{01A66772-F185-4D58-B8BB-E9370D7A7A2B}" destId="{50B3CE7C-E10B-4E23-BD93-03664997C932}" srcOrd="0" destOrd="0" presId="urn:microsoft.com/office/officeart/2018/5/layout/IconCircleLabelList"/>
    <dgm:cxn modelId="{7A710F69-5154-4855-ACF5-BC7C1BF85A80}" type="presOf" srcId="{49225C73-1633-42F1-AB3B-7CB183E5F8B8}" destId="{7E6FE37A-5DB0-4899-9FCB-0CE39BC185F8}" srcOrd="0" destOrd="0" presId="urn:microsoft.com/office/officeart/2018/5/layout/IconCircleLabelList"/>
    <dgm:cxn modelId="{A9154303-8225-4248-91DC-1B0156A35F07}" srcId="{01A66772-F185-4D58-B8BB-E9370D7A7A2B}" destId="{49225C73-1633-42F1-AB3B-7CB183E5F8B8}" srcOrd="1" destOrd="0" parTransId="{1A0E2090-1D4F-438A-8766-B6030CE01ADD}" sibTransId="{9646853A-8964-4519-A5B1-0B7D18B2983D}"/>
    <dgm:cxn modelId="{C4CCE57E-E871-46D6-BAD5-880252C95D22}" srcId="{01A66772-F185-4D58-B8BB-E9370D7A7A2B}" destId="{1C383F32-22E8-4F62-A3E0-BDC3D5F48992}" srcOrd="2" destOrd="0" parTransId="{A7920A2F-3244-4159-AF04-6A1D38B7B317}" sibTransId="{8500F72A-2C6D-4FDF-9C1D-CA691380EB0B}"/>
    <dgm:cxn modelId="{1496FC70-DB8B-48D4-98DE-DD2856E389EE}" type="presOf" srcId="{1C383F32-22E8-4F62-A3E0-BDC3D5F48992}" destId="{1AEDC777-00B3-41D7-9AE1-23D741E941C3}"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837437" y="527955"/>
          <a:ext cx="1427693" cy="1358200"/>
        </a:xfrm>
        <a:prstGeom prst="smileyFac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9050" cap="rnd" cmpd="sng" algn="ctr">
          <a:solidFill>
            <a:sysClr val="window" lastClr="FFFFFF">
              <a:alpha val="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en-US" sz="1300" kern="1200" cap="all" dirty="0" smtClean="0">
              <a:solidFill>
                <a:sysClr val="windowText" lastClr="000000">
                  <a:hueOff val="0"/>
                  <a:satOff val="0"/>
                  <a:lumOff val="0"/>
                  <a:alphaOff val="0"/>
                </a:sysClr>
              </a:solidFill>
              <a:latin typeface="Trebuchet MS" panose="020B0603020202020204"/>
              <a:ea typeface="+mn-ea"/>
              <a:cs typeface="+mn-cs"/>
            </a:rPr>
            <a:t>Diversity asks:</a:t>
          </a:r>
        </a:p>
        <a:p>
          <a:pPr lvl="0" algn="ctr" defTabSz="577850">
            <a:lnSpc>
              <a:spcPct val="100000"/>
            </a:lnSpc>
            <a:spcBef>
              <a:spcPct val="0"/>
            </a:spcBef>
            <a:spcAft>
              <a:spcPct val="35000"/>
            </a:spcAft>
            <a:defRPr cap="all"/>
          </a:pPr>
          <a:r>
            <a:rPr lang="en-US" sz="1300" kern="1200" cap="all" dirty="0" smtClean="0">
              <a:solidFill>
                <a:sysClr val="windowText" lastClr="000000">
                  <a:hueOff val="0"/>
                  <a:satOff val="0"/>
                  <a:lumOff val="0"/>
                  <a:alphaOff val="0"/>
                </a:sysClr>
              </a:solidFill>
              <a:latin typeface="Trebuchet MS" panose="020B0603020202020204"/>
              <a:ea typeface="+mn-ea"/>
              <a:cs typeface="+mn-cs"/>
            </a:rPr>
            <a:t>Who is in the room?</a:t>
          </a:r>
          <a:endParaRPr lang="en-US" sz="1300" kern="1200" cap="all" dirty="0">
            <a:solidFill>
              <a:sysClr val="windowText" lastClr="000000">
                <a:hueOff val="0"/>
                <a:satOff val="0"/>
                <a:lumOff val="0"/>
                <a:alphaOff val="0"/>
              </a:sysClr>
            </a:solidFill>
            <a:latin typeface="Trebuchet MS" panose="020B0603020202020204"/>
            <a:ea typeface="+mn-ea"/>
            <a:cs typeface="+mn-cs"/>
          </a:endParaRPr>
        </a:p>
      </dsp:txBody>
      <dsp:txXfrm>
        <a:off x="35606" y="2695306"/>
        <a:ext cx="2981250" cy="720000"/>
      </dsp:txXfrm>
    </dsp:sp>
    <dsp:sp modelId="{BCD8CDD9-0C56-4401-ADB1-8B48DAB2C96F}">
      <dsp:nvSpPr>
        <dsp:cNvPr id="0" name=""/>
        <dsp:cNvSpPr/>
      </dsp:nvSpPr>
      <dsp:spPr>
        <a:xfrm>
          <a:off x="3542779" y="350714"/>
          <a:ext cx="2647135" cy="1818562"/>
        </a:xfrm>
        <a:prstGeom prst="rect">
          <a:avLst/>
        </a:prstGeom>
        <a:solidFill>
          <a:srgbClr val="42D0A2">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3747368" y="710389"/>
          <a:ext cx="2112731" cy="104343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en-US" sz="1300" kern="1200" cap="all" dirty="0" smtClean="0">
              <a:solidFill>
                <a:sysClr val="windowText" lastClr="000000">
                  <a:hueOff val="0"/>
                  <a:satOff val="0"/>
                  <a:lumOff val="0"/>
                  <a:alphaOff val="0"/>
                </a:sysClr>
              </a:solidFill>
              <a:latin typeface="Trebuchet MS" panose="020B0603020202020204"/>
              <a:ea typeface="+mn-ea"/>
              <a:cs typeface="+mn-cs"/>
            </a:rPr>
            <a:t>Equity responds:</a:t>
          </a:r>
        </a:p>
        <a:p>
          <a:pPr lvl="0" algn="ctr" defTabSz="577850">
            <a:lnSpc>
              <a:spcPct val="100000"/>
            </a:lnSpc>
            <a:spcBef>
              <a:spcPct val="0"/>
            </a:spcBef>
            <a:spcAft>
              <a:spcPct val="35000"/>
            </a:spcAft>
            <a:defRPr cap="all"/>
          </a:pPr>
          <a:r>
            <a:rPr lang="en-US" sz="1300" kern="1200" cap="all" dirty="0" smtClean="0">
              <a:solidFill>
                <a:sysClr val="windowText" lastClr="000000">
                  <a:hueOff val="0"/>
                  <a:satOff val="0"/>
                  <a:lumOff val="0"/>
                  <a:alphaOff val="0"/>
                </a:sysClr>
              </a:solidFill>
              <a:latin typeface="Trebuchet MS" panose="020B0603020202020204"/>
              <a:ea typeface="+mn-ea"/>
              <a:cs typeface="+mn-cs"/>
            </a:rPr>
            <a:t>Who is trying to get in the room but can’t?</a:t>
          </a:r>
          <a:endParaRPr lang="en-US" sz="1300" kern="1200" cap="all" dirty="0">
            <a:solidFill>
              <a:sysClr val="windowText" lastClr="000000">
                <a:hueOff val="0"/>
                <a:satOff val="0"/>
                <a:lumOff val="0"/>
                <a:alphaOff val="0"/>
              </a:sysClr>
            </a:solidFill>
            <a:latin typeface="Trebuchet MS" panose="020B0603020202020204"/>
            <a:ea typeface="+mn-ea"/>
            <a:cs typeface="+mn-cs"/>
          </a:endParaRPr>
        </a:p>
      </dsp:txBody>
      <dsp:txXfrm>
        <a:off x="3538574" y="2695306"/>
        <a:ext cx="2981250" cy="720000"/>
      </dsp:txXfrm>
    </dsp:sp>
    <dsp:sp modelId="{FF93E135-77D6-48A0-8871-9BC93D705D06}">
      <dsp:nvSpPr>
        <dsp:cNvPr id="0" name=""/>
        <dsp:cNvSpPr/>
      </dsp:nvSpPr>
      <dsp:spPr>
        <a:xfrm>
          <a:off x="7622887" y="310305"/>
          <a:ext cx="1818562" cy="1818562"/>
        </a:xfrm>
        <a:prstGeom prst="round2Diag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7846087" y="697868"/>
          <a:ext cx="1372162" cy="104343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en-US" sz="1300" kern="1200" cap="all" dirty="0" smtClean="0">
              <a:solidFill>
                <a:sysClr val="windowText" lastClr="000000">
                  <a:hueOff val="0"/>
                  <a:satOff val="0"/>
                  <a:lumOff val="0"/>
                  <a:alphaOff val="0"/>
                </a:sysClr>
              </a:solidFill>
              <a:latin typeface="Trebuchet MS" panose="020B0603020202020204"/>
              <a:ea typeface="+mn-ea"/>
              <a:cs typeface="+mn-cs"/>
            </a:rPr>
            <a:t>Inclusion asks:</a:t>
          </a:r>
        </a:p>
        <a:p>
          <a:pPr lvl="0" algn="ctr" defTabSz="577850">
            <a:lnSpc>
              <a:spcPct val="100000"/>
            </a:lnSpc>
            <a:spcBef>
              <a:spcPct val="0"/>
            </a:spcBef>
            <a:spcAft>
              <a:spcPct val="35000"/>
            </a:spcAft>
            <a:defRPr cap="all"/>
          </a:pPr>
          <a:r>
            <a:rPr lang="en-US" sz="1300" kern="1200" cap="all" dirty="0" smtClean="0">
              <a:solidFill>
                <a:sysClr val="windowText" lastClr="000000">
                  <a:hueOff val="0"/>
                  <a:satOff val="0"/>
                  <a:lumOff val="0"/>
                  <a:alphaOff val="0"/>
                </a:sysClr>
              </a:solidFill>
              <a:latin typeface="Trebuchet MS" panose="020B0603020202020204"/>
              <a:ea typeface="+mn-ea"/>
              <a:cs typeface="+mn-cs"/>
            </a:rPr>
            <a:t>Has Everyone’s ideas been </a:t>
          </a:r>
        </a:p>
        <a:p>
          <a:pPr lvl="0" algn="ctr" defTabSz="577850">
            <a:lnSpc>
              <a:spcPct val="100000"/>
            </a:lnSpc>
            <a:spcBef>
              <a:spcPct val="0"/>
            </a:spcBef>
            <a:spcAft>
              <a:spcPct val="35000"/>
            </a:spcAft>
            <a:defRPr cap="all"/>
          </a:pPr>
          <a:r>
            <a:rPr lang="en-US" sz="1300" kern="1200" cap="all" dirty="0" smtClean="0">
              <a:solidFill>
                <a:sysClr val="windowText" lastClr="000000">
                  <a:hueOff val="0"/>
                  <a:satOff val="0"/>
                  <a:lumOff val="0"/>
                  <a:alphaOff val="0"/>
                </a:sysClr>
              </a:solidFill>
              <a:latin typeface="Trebuchet MS" panose="020B0603020202020204"/>
              <a:ea typeface="+mn-ea"/>
              <a:cs typeface="+mn-cs"/>
            </a:rPr>
            <a:t>heard?</a:t>
          </a:r>
          <a:endParaRPr lang="en-US" sz="1300" kern="1200" cap="all" dirty="0">
            <a:solidFill>
              <a:sysClr val="windowText" lastClr="000000">
                <a:hueOff val="0"/>
                <a:satOff val="0"/>
                <a:lumOff val="0"/>
                <a:alphaOff val="0"/>
              </a:sysClr>
            </a:solidFill>
            <a:latin typeface="Trebuchet MS" panose="020B0603020202020204"/>
            <a:ea typeface="+mn-ea"/>
            <a:cs typeface="+mn-cs"/>
          </a:endParaRPr>
        </a:p>
      </dsp:txBody>
      <dsp:txXfrm>
        <a:off x="7041543" y="2695306"/>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837437" y="527955"/>
          <a:ext cx="1427693" cy="1358200"/>
        </a:xfrm>
        <a:prstGeom prst="smileyFac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13000" r="-13000"/>
          </a:stretch>
        </a:blipFill>
        <a:ln w="19050" cap="rnd" cmpd="sng" algn="ctr">
          <a:solidFill>
            <a:sysClr val="window" lastClr="FFFFFF">
              <a:alpha val="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cap="all" dirty="0" smtClean="0">
              <a:solidFill>
                <a:sysClr val="windowText" lastClr="000000">
                  <a:hueOff val="0"/>
                  <a:satOff val="0"/>
                  <a:lumOff val="0"/>
                  <a:alphaOff val="0"/>
                </a:sysClr>
              </a:solidFill>
              <a:latin typeface="Trebuchet MS" panose="020B0603020202020204"/>
              <a:ea typeface="+mn-ea"/>
              <a:cs typeface="+mn-cs"/>
            </a:rPr>
            <a:t>Justice Responds:</a:t>
          </a:r>
        </a:p>
        <a:p>
          <a:pPr lvl="0" algn="ctr" defTabSz="488950">
            <a:lnSpc>
              <a:spcPct val="100000"/>
            </a:lnSpc>
            <a:spcBef>
              <a:spcPct val="0"/>
            </a:spcBef>
            <a:spcAft>
              <a:spcPct val="35000"/>
            </a:spcAft>
            <a:defRPr cap="all"/>
          </a:pPr>
          <a:r>
            <a:rPr lang="en-US" sz="1100" kern="1200" cap="all" dirty="0" smtClean="0">
              <a:solidFill>
                <a:sysClr val="windowText" lastClr="000000">
                  <a:hueOff val="0"/>
                  <a:satOff val="0"/>
                  <a:lumOff val="0"/>
                  <a:alphaOff val="0"/>
                </a:sysClr>
              </a:solidFill>
              <a:latin typeface="Trebuchet MS" panose="020B0603020202020204"/>
              <a:ea typeface="+mn-ea"/>
              <a:cs typeface="+mn-cs"/>
            </a:rPr>
            <a:t>Whose ideas won’t be taken as seriously because they are not the majority?</a:t>
          </a:r>
          <a:endParaRPr lang="en-US" sz="1100" kern="1200" cap="all" dirty="0">
            <a:solidFill>
              <a:sysClr val="windowText" lastClr="000000">
                <a:hueOff val="0"/>
                <a:satOff val="0"/>
                <a:lumOff val="0"/>
                <a:alphaOff val="0"/>
              </a:sysClr>
            </a:solidFill>
            <a:latin typeface="Trebuchet MS" panose="020B0603020202020204"/>
            <a:ea typeface="+mn-ea"/>
            <a:cs typeface="+mn-cs"/>
          </a:endParaRPr>
        </a:p>
      </dsp:txBody>
      <dsp:txXfrm>
        <a:off x="35606" y="2695306"/>
        <a:ext cx="2981250" cy="720000"/>
      </dsp:txXfrm>
    </dsp:sp>
    <dsp:sp modelId="{BCD8CDD9-0C56-4401-ADB1-8B48DAB2C96F}">
      <dsp:nvSpPr>
        <dsp:cNvPr id="0" name=""/>
        <dsp:cNvSpPr/>
      </dsp:nvSpPr>
      <dsp:spPr>
        <a:xfrm>
          <a:off x="3542779" y="350714"/>
          <a:ext cx="2647135" cy="1818562"/>
        </a:xfrm>
        <a:prstGeom prst="rect">
          <a:avLst/>
        </a:prstGeom>
        <a:solidFill>
          <a:srgbClr val="42D0A2">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3747368" y="710389"/>
          <a:ext cx="2112731" cy="1043437"/>
        </a:xfrm>
        <a:prstGeom prst="rect">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t="-26000" b="-26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cap="all" dirty="0" smtClean="0">
              <a:solidFill>
                <a:sysClr val="windowText" lastClr="000000">
                  <a:hueOff val="0"/>
                  <a:satOff val="0"/>
                  <a:lumOff val="0"/>
                  <a:alphaOff val="0"/>
                </a:sysClr>
              </a:solidFill>
              <a:latin typeface="Trebuchet MS" panose="020B0603020202020204"/>
              <a:ea typeface="+mn-ea"/>
              <a:cs typeface="+mn-cs"/>
            </a:rPr>
            <a:t>Diversity Asks:</a:t>
          </a:r>
        </a:p>
        <a:p>
          <a:pPr lvl="0" algn="ctr" defTabSz="488950">
            <a:lnSpc>
              <a:spcPct val="100000"/>
            </a:lnSpc>
            <a:spcBef>
              <a:spcPct val="0"/>
            </a:spcBef>
            <a:spcAft>
              <a:spcPct val="35000"/>
            </a:spcAft>
            <a:defRPr cap="all"/>
          </a:pPr>
          <a:r>
            <a:rPr lang="en-US" sz="1100" kern="1200" cap="all" dirty="0" smtClean="0">
              <a:solidFill>
                <a:sysClr val="windowText" lastClr="000000">
                  <a:hueOff val="0"/>
                  <a:satOff val="0"/>
                  <a:lumOff val="0"/>
                  <a:alphaOff val="0"/>
                </a:sysClr>
              </a:solidFill>
              <a:latin typeface="Trebuchet MS" panose="020B0603020202020204"/>
              <a:ea typeface="+mn-ea"/>
              <a:cs typeface="+mn-cs"/>
            </a:rPr>
            <a:t>How many more of (pick any minoritzed identified) group do we have this year than last</a:t>
          </a:r>
          <a:endParaRPr lang="en-US" sz="1100" kern="1200" cap="all" dirty="0">
            <a:solidFill>
              <a:sysClr val="windowText" lastClr="000000">
                <a:hueOff val="0"/>
                <a:satOff val="0"/>
                <a:lumOff val="0"/>
                <a:alphaOff val="0"/>
              </a:sysClr>
            </a:solidFill>
            <a:latin typeface="Trebuchet MS" panose="020B0603020202020204"/>
            <a:ea typeface="+mn-ea"/>
            <a:cs typeface="+mn-cs"/>
          </a:endParaRPr>
        </a:p>
      </dsp:txBody>
      <dsp:txXfrm>
        <a:off x="3538574" y="2695306"/>
        <a:ext cx="2981250" cy="720000"/>
      </dsp:txXfrm>
    </dsp:sp>
    <dsp:sp modelId="{FF93E135-77D6-48A0-8871-9BC93D705D06}">
      <dsp:nvSpPr>
        <dsp:cNvPr id="0" name=""/>
        <dsp:cNvSpPr/>
      </dsp:nvSpPr>
      <dsp:spPr>
        <a:xfrm>
          <a:off x="7622887" y="310305"/>
          <a:ext cx="1818562" cy="1818562"/>
        </a:xfrm>
        <a:prstGeom prst="round2Diag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7710993" y="609317"/>
          <a:ext cx="1642349" cy="122054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t="-17000" b="-17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cap="all" dirty="0" smtClean="0">
              <a:solidFill>
                <a:sysClr val="windowText" lastClr="000000">
                  <a:hueOff val="0"/>
                  <a:satOff val="0"/>
                  <a:lumOff val="0"/>
                  <a:alphaOff val="0"/>
                </a:sysClr>
              </a:solidFill>
              <a:latin typeface="Trebuchet MS" panose="020B0603020202020204"/>
              <a:ea typeface="+mn-ea"/>
              <a:cs typeface="+mn-cs"/>
            </a:rPr>
            <a:t>Equity responds:</a:t>
          </a:r>
        </a:p>
        <a:p>
          <a:pPr lvl="0" algn="ctr" defTabSz="488950">
            <a:lnSpc>
              <a:spcPct val="100000"/>
            </a:lnSpc>
            <a:spcBef>
              <a:spcPct val="0"/>
            </a:spcBef>
            <a:spcAft>
              <a:spcPct val="35000"/>
            </a:spcAft>
            <a:defRPr cap="all"/>
          </a:pPr>
          <a:r>
            <a:rPr lang="en-US" sz="1100" kern="1200" cap="all" dirty="0" smtClean="0">
              <a:solidFill>
                <a:sysClr val="windowText" lastClr="000000">
                  <a:hueOff val="0"/>
                  <a:satOff val="0"/>
                  <a:lumOff val="0"/>
                  <a:alphaOff val="0"/>
                </a:sysClr>
              </a:solidFill>
              <a:latin typeface="Trebuchet MS" panose="020B0603020202020204"/>
              <a:ea typeface="+mn-ea"/>
              <a:cs typeface="+mn-cs"/>
            </a:rPr>
            <a:t>What conditions have we created that maintain certain groups as the </a:t>
          </a:r>
          <a:r>
            <a:rPr lang="en-US" sz="1100" kern="1200" cap="all" dirty="0" err="1" smtClean="0">
              <a:solidFill>
                <a:sysClr val="windowText" lastClr="000000">
                  <a:hueOff val="0"/>
                  <a:satOff val="0"/>
                  <a:lumOff val="0"/>
                  <a:alphaOff val="0"/>
                </a:sysClr>
              </a:solidFill>
              <a:latin typeface="Trebuchet MS" panose="020B0603020202020204"/>
              <a:ea typeface="+mn-ea"/>
              <a:cs typeface="+mn-cs"/>
            </a:rPr>
            <a:t>perpetal</a:t>
          </a:r>
          <a:r>
            <a:rPr lang="en-US" sz="1100" kern="1200" cap="all" dirty="0" smtClean="0">
              <a:solidFill>
                <a:sysClr val="windowText" lastClr="000000">
                  <a:hueOff val="0"/>
                  <a:satOff val="0"/>
                  <a:lumOff val="0"/>
                  <a:alphaOff val="0"/>
                </a:sysClr>
              </a:solidFill>
              <a:latin typeface="Trebuchet MS" panose="020B0603020202020204"/>
              <a:ea typeface="+mn-ea"/>
              <a:cs typeface="+mn-cs"/>
            </a:rPr>
            <a:t> majority here?</a:t>
          </a:r>
        </a:p>
      </dsp:txBody>
      <dsp:txXfrm>
        <a:off x="7041543" y="2695306"/>
        <a:ext cx="298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978384" y="706570"/>
          <a:ext cx="1043437" cy="104343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kern="1200" dirty="0" smtClean="0"/>
            <a:t>Budget &amp; Administrative Policy Review </a:t>
          </a:r>
          <a:endParaRPr lang="en-US" sz="1800" kern="1200" dirty="0"/>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kern="1200" dirty="0" smtClean="0"/>
            <a:t>Present your Ideas &amp; Have Conversations</a:t>
          </a:r>
          <a:endParaRPr lang="en-US" sz="1800" kern="1200" dirty="0"/>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7975620" y="671740"/>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kern="1200" dirty="0" smtClean="0"/>
            <a:t>Make it actionable with 5 the year c-plan.</a:t>
          </a:r>
          <a:endParaRPr lang="en-US" sz="1800" kern="1200" dirty="0"/>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0C0310D-1043-445D-A6CC-2EE2482EBCE4}" type="datetimeFigureOut">
              <a:rPr lang="en-US" smtClean="0"/>
              <a:t>6/16/2021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500CEBD-02EA-4B68-A282-8D19A341D917}" type="slidenum">
              <a:rPr lang="en-US" smtClean="0"/>
              <a:t>‹#›</a:t>
            </a:fld>
            <a:endParaRPr lang="en-US"/>
          </a:p>
        </p:txBody>
      </p:sp>
    </p:spTree>
    <p:extLst>
      <p:ext uri="{BB962C8B-B14F-4D97-AF65-F5344CB8AC3E}">
        <p14:creationId xmlns:p14="http://schemas.microsoft.com/office/powerpoint/2010/main" val="20161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2458">
              <a:defRPr/>
            </a:pPr>
            <a:fld id="{CFED664B-377C-4B68-AF4E-EBDA643118DF}" type="slidenum">
              <a:rPr lang="en-US">
                <a:solidFill>
                  <a:prstClr val="black"/>
                </a:solidFill>
                <a:latin typeface="Calibri" panose="020F0502020204030204"/>
              </a:rPr>
              <a:pPr defTabSz="462458">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88338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2458">
              <a:defRPr/>
            </a:pPr>
            <a:fld id="{CFED664B-377C-4B68-AF4E-EBDA643118DF}" type="slidenum">
              <a:rPr lang="en-US">
                <a:solidFill>
                  <a:prstClr val="black"/>
                </a:solidFill>
                <a:latin typeface="Calibri" panose="020F0502020204030204"/>
              </a:rPr>
              <a:pPr defTabSz="462458">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9041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0352b542e_0_8:notes"/>
          <p:cNvSpPr>
            <a:spLocks noGrp="1" noRot="1" noChangeAspect="1"/>
          </p:cNvSpPr>
          <p:nvPr>
            <p:ph type="sldImg" idx="2"/>
          </p:nvPr>
        </p:nvSpPr>
        <p:spPr>
          <a:xfrm>
            <a:off x="420688" y="703263"/>
            <a:ext cx="6262687" cy="3522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0352b542e_0_8:notes"/>
          <p:cNvSpPr txBox="1">
            <a:spLocks noGrp="1"/>
          </p:cNvSpPr>
          <p:nvPr>
            <p:ph type="body" idx="1"/>
          </p:nvPr>
        </p:nvSpPr>
        <p:spPr>
          <a:xfrm>
            <a:off x="710452" y="4460255"/>
            <a:ext cx="5683617" cy="4225504"/>
          </a:xfrm>
          <a:prstGeom prst="rect">
            <a:avLst/>
          </a:prstGeom>
        </p:spPr>
        <p:txBody>
          <a:bodyPr spcFirstLastPara="1" wrap="square" lIns="94233" tIns="94233" rIns="94233" bIns="94233" anchor="t" anchorCtr="0">
            <a:noAutofit/>
          </a:bodyPr>
          <a:lstStyle/>
          <a:p>
            <a:endParaRPr dirty="0"/>
          </a:p>
        </p:txBody>
      </p:sp>
    </p:spTree>
    <p:extLst>
      <p:ext uri="{BB962C8B-B14F-4D97-AF65-F5344CB8AC3E}">
        <p14:creationId xmlns:p14="http://schemas.microsoft.com/office/powerpoint/2010/main" val="349736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6/16/2021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AB3A824-1A51-4B26-AD58-A6D8E14F6C04}" type="datetimeFigureOut">
              <a:rPr lang="en-US" smtClean="0"/>
              <a:t>6/16/2021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322627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D162C4-EDD9-4389-A98B-B87ECEA2A816}" type="datetimeFigureOut">
              <a:rPr lang="en-US" smtClean="0"/>
              <a:t>6/16/2021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1656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3E5059C3-6A89-4494-99FF-5A4D6FFD50EB}" type="datetimeFigureOut">
              <a:rPr lang="en-US" smtClean="0"/>
              <a:t>6/16/2021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978268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CA954B2F-12DE-47F5-8894-472B206D2E1E}" type="datetimeFigureOut">
              <a:rPr lang="en-US" smtClean="0"/>
              <a:t>6/16/2021</a:t>
            </a:fld>
            <a:endParaRPr lang="en-US" dirty="0"/>
          </a:p>
        </p:txBody>
      </p:sp>
      <p:sp>
        <p:nvSpPr>
          <p:cNvPr id="9" name="Footer Placeholder 8"/>
          <p:cNvSpPr>
            <a:spLocks noGrp="1"/>
          </p:cNvSpPr>
          <p:nvPr>
            <p:ph type="ftr" sz="quarter" idx="11"/>
          </p:nvPr>
        </p:nvSpPr>
        <p:spPr/>
        <p:txBody>
          <a:bodyPr/>
          <a:lstStyle/>
          <a:p>
            <a:r>
              <a:rPr lang="en-US" dirty="0"/>
              <a:t>
              </a:t>
            </a:r>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5637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3CBC1C18-307B-4F68-A007-B5B542270E8D}" type="datetimeFigureOut">
              <a:rPr lang="en-US" smtClean="0"/>
              <a:t>6/16/2021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1508756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6/16/2021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7344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6/16/2021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4676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37D525BB-DA17-4BA0-B3C8-3AC3ABC827E6}" type="datetimeFigureOut">
              <a:rPr lang="en-US" smtClean="0"/>
              <a:t>6/16/2021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a:t>
              </a:t>
            </a:r>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24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16C4C9A-3960-41CF-A4E9-2A8FB932454B}" type="datetimeFigureOut">
              <a:rPr lang="en-US" smtClean="0"/>
              <a:t>6/16/2021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dirty="0"/>
              <a:t>
              </a:t>
            </a:r>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6256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6/16/2021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1973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6/16/2021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168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6/16/2021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6/16/2021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6/16/2021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6/16/2021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CBC1C18-307B-4F68-A007-B5B542270E8D}" type="datetimeFigureOut">
              <a:rPr lang="en-US" smtClean="0"/>
              <a:t>6/16/2021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a:t>
              </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202109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Uazk21-BIm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mailto:cgandulla@jcnj.or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1" y="10"/>
            <a:ext cx="12191979" cy="6857990"/>
          </a:xfrm>
          <a:prstGeom prst="rect">
            <a:avLst/>
          </a:prstGeom>
          <a:ln>
            <a:solidFill>
              <a:schemeClr val="bg1"/>
            </a:solidFill>
          </a:ln>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066796"/>
            <a:ext cx="4775075" cy="1919570"/>
          </a:xfrm>
        </p:spPr>
        <p:txBody>
          <a:bodyPr>
            <a:normAutofit/>
          </a:bodyPr>
          <a:lstStyle/>
          <a:p>
            <a:r>
              <a:rPr lang="en-US" sz="3200" dirty="0" smtClean="0">
                <a:solidFill>
                  <a:schemeClr val="tx1"/>
                </a:solidFill>
              </a:rPr>
              <a:t>Advancing Racial Equity and inclusion In Program Design </a:t>
            </a:r>
            <a:endParaRPr lang="en-US" sz="32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861010" y="3995988"/>
            <a:ext cx="5120639" cy="776428"/>
          </a:xfrm>
        </p:spPr>
        <p:txBody>
          <a:bodyPr>
            <a:noAutofit/>
          </a:bodyPr>
          <a:lstStyle/>
          <a:p>
            <a:pPr>
              <a:spcAft>
                <a:spcPts val="600"/>
              </a:spcAft>
            </a:pPr>
            <a:r>
              <a:rPr lang="en-US" sz="2000" b="1" dirty="0" smtClean="0">
                <a:solidFill>
                  <a:schemeClr val="tx1"/>
                </a:solidFill>
              </a:rPr>
              <a:t>2021 National Community Development Conference</a:t>
            </a:r>
            <a:endParaRPr lang="en-US" sz="2000" b="1" dirty="0">
              <a:solidFill>
                <a:schemeClr val="tx1"/>
              </a:solidFill>
            </a:endParaRPr>
          </a:p>
        </p:txBody>
      </p:sp>
      <p:sp>
        <p:nvSpPr>
          <p:cNvPr id="5" name="Rectangle 4"/>
          <p:cNvSpPr/>
          <p:nvPr/>
        </p:nvSpPr>
        <p:spPr>
          <a:xfrm>
            <a:off x="6033793" y="5216039"/>
            <a:ext cx="4798639" cy="148538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smtClean="0"/>
              <a:t>Carmen Gandulla</a:t>
            </a:r>
          </a:p>
          <a:p>
            <a:pPr algn="ctr"/>
            <a:r>
              <a:rPr lang="en-US" sz="2000" b="1" dirty="0" smtClean="0"/>
              <a:t>Acting Finance Director</a:t>
            </a:r>
          </a:p>
          <a:p>
            <a:pPr algn="ctr"/>
            <a:r>
              <a:rPr lang="en-US" sz="2000" b="1" dirty="0" smtClean="0"/>
              <a:t>Community Development Director </a:t>
            </a:r>
          </a:p>
          <a:p>
            <a:pPr algn="ctr"/>
            <a:r>
              <a:rPr lang="en-US" sz="2000" b="1" dirty="0" smtClean="0"/>
              <a:t>City of Jersey City, NJ</a:t>
            </a:r>
            <a:endParaRPr lang="en-US" sz="2000" b="1" dirty="0"/>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smtClean="0">
                <a:solidFill>
                  <a:schemeClr val="tx1"/>
                </a:solidFill>
              </a:rPr>
              <a:t>What Can be done?</a:t>
            </a:r>
            <a:endParaRPr lang="en-US" sz="44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smtClean="0">
                <a:solidFill>
                  <a:schemeClr val="tx1"/>
                </a:solidFill>
              </a:rPr>
              <a:t>Local Level Action</a:t>
            </a:r>
            <a:endParaRPr lang="en-US" dirty="0">
              <a:solidFill>
                <a:schemeClr val="tx1"/>
              </a:solidFill>
            </a:endParaRPr>
          </a:p>
        </p:txBody>
      </p:sp>
    </p:spTree>
    <p:extLst>
      <p:ext uri="{BB962C8B-B14F-4D97-AF65-F5344CB8AC3E}">
        <p14:creationId xmlns:p14="http://schemas.microsoft.com/office/powerpoint/2010/main" val="33578023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e0352b542e_0_8"/>
          <p:cNvSpPr txBox="1">
            <a:spLocks noGrp="1"/>
          </p:cNvSpPr>
          <p:nvPr>
            <p:ph type="title"/>
          </p:nvPr>
        </p:nvSpPr>
        <p:spPr>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5400" b="1" dirty="0" smtClean="0"/>
              <a:t>Community Development Allocation</a:t>
            </a:r>
            <a:endParaRPr sz="5400" b="1" dirty="0"/>
          </a:p>
        </p:txBody>
      </p:sp>
      <p:sp>
        <p:nvSpPr>
          <p:cNvPr id="185" name="Google Shape;185;ge0352b542e_0_8"/>
          <p:cNvSpPr txBox="1">
            <a:spLocks noGrp="1"/>
          </p:cNvSpPr>
          <p:nvPr>
            <p:ph idx="1"/>
          </p:nvPr>
        </p:nvSpPr>
        <p:spPr>
          <a:prstGeom prst="rect">
            <a:avLst/>
          </a:prstGeom>
        </p:spPr>
        <p:txBody>
          <a:bodyPr spcFirstLastPara="1" wrap="square" lIns="91425" tIns="45700" rIns="91425" bIns="45700" anchor="t" anchorCtr="0">
            <a:normAutofit/>
          </a:bodyPr>
          <a:lstStyle/>
          <a:p>
            <a:r>
              <a:rPr lang="en-US" sz="2000" dirty="0" smtClean="0"/>
              <a:t>Review all grants and frame the administrative policies from the strategic plan (C-Plan) into your  yearly action plan. </a:t>
            </a:r>
          </a:p>
          <a:p>
            <a:r>
              <a:rPr lang="en-US" sz="2000" dirty="0" smtClean="0"/>
              <a:t>What does your Language Access Plan demonstrate? Or Analysis of Impediments? </a:t>
            </a:r>
            <a:endParaRPr sz="2000" dirty="0"/>
          </a:p>
          <a:p>
            <a:r>
              <a:rPr lang="en-US" sz="2000" dirty="0" smtClean="0"/>
              <a:t>What does your funding plan look like? </a:t>
            </a:r>
          </a:p>
          <a:p>
            <a:r>
              <a:rPr lang="en-US" sz="2000" dirty="0" smtClean="0"/>
              <a:t>Self Assessment?</a:t>
            </a:r>
          </a:p>
          <a:p>
            <a:r>
              <a:rPr lang="en-US" sz="2000" dirty="0" smtClean="0"/>
              <a:t>Who can you partner with or reach out? </a:t>
            </a:r>
          </a:p>
          <a:p>
            <a:pPr marL="0" lvl="0" indent="0" algn="l" rtl="0">
              <a:spcBef>
                <a:spcPts val="1000"/>
              </a:spcBef>
              <a:spcAft>
                <a:spcPts val="0"/>
              </a:spcAft>
              <a:buNone/>
            </a:pPr>
            <a:endParaRPr sz="1750"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pic>
        <p:nvPicPr>
          <p:cNvPr id="2" name="Picture 1"/>
          <p:cNvPicPr>
            <a:picLocks noChangeAspect="1"/>
          </p:cNvPicPr>
          <p:nvPr/>
        </p:nvPicPr>
        <p:blipFill>
          <a:blip r:embed="rId3"/>
          <a:stretch>
            <a:fillRect/>
          </a:stretch>
        </p:blipFill>
        <p:spPr>
          <a:xfrm>
            <a:off x="11019051" y="5717946"/>
            <a:ext cx="1005927" cy="1012024"/>
          </a:xfrm>
          <a:prstGeom prst="rect">
            <a:avLst/>
          </a:prstGeom>
        </p:spPr>
      </p:pic>
    </p:spTree>
    <p:extLst>
      <p:ext uri="{BB962C8B-B14F-4D97-AF65-F5344CB8AC3E}">
        <p14:creationId xmlns:p14="http://schemas.microsoft.com/office/powerpoint/2010/main" val="3588875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Capacity Building Program Design</a:t>
            </a:r>
          </a:p>
        </p:txBody>
      </p:sp>
      <p:graphicFrame>
        <p:nvGraphicFramePr>
          <p:cNvPr id="5" name="Content Placeholder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230149464"/>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Capacity Building Program Design</a:t>
            </a:r>
          </a:p>
        </p:txBody>
      </p:sp>
      <p:pic>
        <p:nvPicPr>
          <p:cNvPr id="6" name="Content Placeholder 5"/>
          <p:cNvPicPr>
            <a:picLocks noGrp="1" noChangeAspect="1"/>
          </p:cNvPicPr>
          <p:nvPr>
            <p:ph idx="1"/>
          </p:nvPr>
        </p:nvPicPr>
        <p:blipFill>
          <a:blip r:embed="rId2"/>
          <a:stretch>
            <a:fillRect/>
          </a:stretch>
        </p:blipFill>
        <p:spPr>
          <a:xfrm>
            <a:off x="5088775" y="2437581"/>
            <a:ext cx="1822862" cy="1822862"/>
          </a:xfrm>
          <a:prstGeom prst="rect">
            <a:avLst/>
          </a:prstGeom>
        </p:spPr>
      </p:pic>
      <p:pic>
        <p:nvPicPr>
          <p:cNvPr id="8" name="Picture 7"/>
          <p:cNvPicPr>
            <a:picLocks noChangeAspect="1"/>
          </p:cNvPicPr>
          <p:nvPr/>
        </p:nvPicPr>
        <p:blipFill>
          <a:blip r:embed="rId3"/>
          <a:stretch>
            <a:fillRect/>
          </a:stretch>
        </p:blipFill>
        <p:spPr>
          <a:xfrm>
            <a:off x="5475904" y="2647405"/>
            <a:ext cx="1048603" cy="1254035"/>
          </a:xfrm>
          <a:prstGeom prst="rect">
            <a:avLst/>
          </a:prstGeom>
        </p:spPr>
      </p:pic>
      <p:sp>
        <p:nvSpPr>
          <p:cNvPr id="9" name="Rectangle 8"/>
          <p:cNvSpPr/>
          <p:nvPr/>
        </p:nvSpPr>
        <p:spPr>
          <a:xfrm>
            <a:off x="4001588" y="4322986"/>
            <a:ext cx="4188823" cy="15220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Budget Review</a:t>
            </a:r>
            <a:endParaRPr lang="en-US" dirty="0">
              <a:solidFill>
                <a:schemeClr val="tx1"/>
              </a:solidFill>
            </a:endParaRPr>
          </a:p>
        </p:txBody>
      </p:sp>
    </p:spTree>
    <p:extLst>
      <p:ext uri="{BB962C8B-B14F-4D97-AF65-F5344CB8AC3E}">
        <p14:creationId xmlns:p14="http://schemas.microsoft.com/office/powerpoint/2010/main" val="190956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Capacity Building Program Design</a:t>
            </a:r>
          </a:p>
        </p:txBody>
      </p:sp>
      <p:graphicFrame>
        <p:nvGraphicFramePr>
          <p:cNvPr id="4" name="Table 3"/>
          <p:cNvGraphicFramePr>
            <a:graphicFrameLocks noGrp="1"/>
          </p:cNvGraphicFramePr>
          <p:nvPr>
            <p:extLst>
              <p:ext uri="{D42A27DB-BD31-4B8C-83A1-F6EECF244321}">
                <p14:modId xmlns:p14="http://schemas.microsoft.com/office/powerpoint/2010/main" val="565833630"/>
              </p:ext>
            </p:extLst>
          </p:nvPr>
        </p:nvGraphicFramePr>
        <p:xfrm>
          <a:off x="2310714" y="2458993"/>
          <a:ext cx="7525264" cy="2631990"/>
        </p:xfrm>
        <a:graphic>
          <a:graphicData uri="http://schemas.openxmlformats.org/drawingml/2006/table">
            <a:tbl>
              <a:tblPr firstRow="1" firstCol="1" bandRow="1"/>
              <a:tblGrid>
                <a:gridCol w="3212348">
                  <a:extLst>
                    <a:ext uri="{9D8B030D-6E8A-4147-A177-3AD203B41FA5}">
                      <a16:colId xmlns:a16="http://schemas.microsoft.com/office/drawing/2014/main" val="2424934938"/>
                    </a:ext>
                  </a:extLst>
                </a:gridCol>
                <a:gridCol w="4312916">
                  <a:extLst>
                    <a:ext uri="{9D8B030D-6E8A-4147-A177-3AD203B41FA5}">
                      <a16:colId xmlns:a16="http://schemas.microsoft.com/office/drawing/2014/main" val="741578905"/>
                    </a:ext>
                  </a:extLst>
                </a:gridCol>
              </a:tblGrid>
              <a:tr h="438665">
                <a:tc>
                  <a:txBody>
                    <a:bodyPr/>
                    <a:lstStyle/>
                    <a:p>
                      <a:pPr marL="0" marR="0" algn="ctr">
                        <a:spcBef>
                          <a:spcPts val="0"/>
                        </a:spcBef>
                        <a:spcAft>
                          <a:spcPts val="0"/>
                        </a:spcAft>
                      </a:pPr>
                      <a:r>
                        <a:rPr lang="en-US" sz="20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Grant Type</a:t>
                      </a: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FY 2021 HUD Entitlement Allocations</a:t>
                      </a:r>
                      <a:endParaRPr lang="en-US" sz="20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776909167"/>
                  </a:ext>
                </a:extLst>
              </a:tr>
              <a:tr h="438665">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CDBG</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$5,904,319.00 </a:t>
                      </a:r>
                      <a:endParaRPr lang="en-US" sz="20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741452"/>
                  </a:ext>
                </a:extLst>
              </a:tr>
              <a:tr h="438665">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HOPWA</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$2,381,307.00 </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166299"/>
                  </a:ext>
                </a:extLst>
              </a:tr>
              <a:tr h="438665">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ESG</a:t>
                      </a:r>
                      <a:endParaRPr lang="en-US" sz="20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$498,420.00 </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384788"/>
                  </a:ext>
                </a:extLst>
              </a:tr>
              <a:tr h="438665">
                <a:tc>
                  <a:txBody>
                    <a:bodyPr/>
                    <a:lstStyle/>
                    <a:p>
                      <a:pPr marL="0" marR="0" algn="ctr">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HOME</a:t>
                      </a:r>
                      <a:endParaRPr lang="en-US" sz="20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$2,125,407.00 </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711332"/>
                  </a:ext>
                </a:extLst>
              </a:tr>
              <a:tr h="438665">
                <a:tc>
                  <a:txBody>
                    <a:bodyPr/>
                    <a:lstStyle/>
                    <a:p>
                      <a:pPr marL="0" marR="0" algn="ctr">
                        <a:spcBef>
                          <a:spcPts val="0"/>
                        </a:spcBef>
                        <a:spcAft>
                          <a:spcPts val="0"/>
                        </a:spcAft>
                      </a:pPr>
                      <a:r>
                        <a:rPr lang="en-US"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20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$10,909,453.00 </a:t>
                      </a:r>
                      <a:endParaRPr lang="en-US" sz="2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121614"/>
                  </a:ext>
                </a:extLst>
              </a:tr>
            </a:tbl>
          </a:graphicData>
        </a:graphic>
      </p:graphicFrame>
    </p:spTree>
    <p:extLst>
      <p:ext uri="{BB962C8B-B14F-4D97-AF65-F5344CB8AC3E}">
        <p14:creationId xmlns:p14="http://schemas.microsoft.com/office/powerpoint/2010/main" val="2665860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Capacity Building Program Design</a:t>
            </a:r>
          </a:p>
        </p:txBody>
      </p:sp>
      <p:pic>
        <p:nvPicPr>
          <p:cNvPr id="6" name="Content Placeholder 5"/>
          <p:cNvPicPr>
            <a:picLocks noGrp="1" noChangeAspect="1"/>
          </p:cNvPicPr>
          <p:nvPr>
            <p:ph idx="1"/>
          </p:nvPr>
        </p:nvPicPr>
        <p:blipFill>
          <a:blip r:embed="rId2"/>
          <a:stretch>
            <a:fillRect/>
          </a:stretch>
        </p:blipFill>
        <p:spPr>
          <a:xfrm>
            <a:off x="5088775" y="2437581"/>
            <a:ext cx="1822862" cy="1822862"/>
          </a:xfrm>
          <a:prstGeom prst="rect">
            <a:avLst/>
          </a:prstGeom>
        </p:spPr>
      </p:pic>
      <p:pic>
        <p:nvPicPr>
          <p:cNvPr id="8" name="Picture 7"/>
          <p:cNvPicPr>
            <a:picLocks noChangeAspect="1"/>
          </p:cNvPicPr>
          <p:nvPr/>
        </p:nvPicPr>
        <p:blipFill>
          <a:blip r:embed="rId3"/>
          <a:stretch>
            <a:fillRect/>
          </a:stretch>
        </p:blipFill>
        <p:spPr>
          <a:xfrm>
            <a:off x="5475904" y="2647405"/>
            <a:ext cx="1048603" cy="1254035"/>
          </a:xfrm>
          <a:prstGeom prst="rect">
            <a:avLst/>
          </a:prstGeom>
        </p:spPr>
      </p:pic>
      <p:sp>
        <p:nvSpPr>
          <p:cNvPr id="9" name="Rectangle 8"/>
          <p:cNvSpPr/>
          <p:nvPr/>
        </p:nvSpPr>
        <p:spPr>
          <a:xfrm>
            <a:off x="4001588" y="4322986"/>
            <a:ext cx="4188823" cy="15220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Budget Review of Public Services</a:t>
            </a:r>
            <a:endParaRPr lang="en-US" dirty="0">
              <a:solidFill>
                <a:schemeClr val="tx1"/>
              </a:solidFill>
            </a:endParaRPr>
          </a:p>
        </p:txBody>
      </p:sp>
    </p:spTree>
    <p:extLst>
      <p:ext uri="{BB962C8B-B14F-4D97-AF65-F5344CB8AC3E}">
        <p14:creationId xmlns:p14="http://schemas.microsoft.com/office/powerpoint/2010/main" val="1385946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694080835"/>
              </p:ext>
            </p:extLst>
          </p:nvPr>
        </p:nvGraphicFramePr>
        <p:xfrm>
          <a:off x="526233" y="893487"/>
          <a:ext cx="5454436" cy="3718560"/>
        </p:xfrm>
        <a:graphic>
          <a:graphicData uri="http://schemas.openxmlformats.org/drawingml/2006/table">
            <a:tbl>
              <a:tblPr firstRow="1" firstCol="1" bandRow="1">
                <a:tableStyleId>{5C22544A-7EE6-4342-B048-85BDC9FD1C3A}</a:tableStyleId>
              </a:tblPr>
              <a:tblGrid>
                <a:gridCol w="2626694">
                  <a:extLst>
                    <a:ext uri="{9D8B030D-6E8A-4147-A177-3AD203B41FA5}">
                      <a16:colId xmlns:a16="http://schemas.microsoft.com/office/drawing/2014/main" val="1127809340"/>
                    </a:ext>
                  </a:extLst>
                </a:gridCol>
                <a:gridCol w="1394359">
                  <a:extLst>
                    <a:ext uri="{9D8B030D-6E8A-4147-A177-3AD203B41FA5}">
                      <a16:colId xmlns:a16="http://schemas.microsoft.com/office/drawing/2014/main" val="1005771813"/>
                    </a:ext>
                  </a:extLst>
                </a:gridCol>
                <a:gridCol w="1433383">
                  <a:extLst>
                    <a:ext uri="{9D8B030D-6E8A-4147-A177-3AD203B41FA5}">
                      <a16:colId xmlns:a16="http://schemas.microsoft.com/office/drawing/2014/main" val="4116200156"/>
                    </a:ext>
                  </a:extLst>
                </a:gridCol>
              </a:tblGrid>
              <a:tr h="190500">
                <a:tc>
                  <a:txBody>
                    <a:bodyPr/>
                    <a:lstStyle/>
                    <a:p>
                      <a:pPr marL="0" marR="0" algn="ctr">
                        <a:spcBef>
                          <a:spcPts val="0"/>
                        </a:spcBef>
                        <a:spcAft>
                          <a:spcPts val="0"/>
                        </a:spcAft>
                      </a:pPr>
                      <a:r>
                        <a:rPr lang="en-US" sz="1100">
                          <a:effectLst/>
                        </a:rPr>
                        <a:t>CDBG Public Services</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FY 2020</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FY 2021</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564362441"/>
                  </a:ext>
                </a:extLst>
              </a:tr>
              <a:tr h="190500">
                <a:tc>
                  <a:txBody>
                    <a:bodyPr/>
                    <a:lstStyle/>
                    <a:p>
                      <a:pPr marL="0" marR="0" algn="ctr">
                        <a:spcBef>
                          <a:spcPts val="0"/>
                        </a:spcBef>
                        <a:spcAft>
                          <a:spcPts val="0"/>
                        </a:spcAft>
                      </a:pPr>
                      <a:r>
                        <a:rPr lang="en-US" sz="1100">
                          <a:effectLst/>
                        </a:rPr>
                        <a:t>Big Brothers Big Sisters</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$57,000.00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$54,675.00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009179999"/>
                  </a:ext>
                </a:extLst>
              </a:tr>
              <a:tr h="381000">
                <a:tc>
                  <a:txBody>
                    <a:bodyPr/>
                    <a:lstStyle/>
                    <a:p>
                      <a:pPr marL="0" marR="0" algn="ctr">
                        <a:spcBef>
                          <a:spcPts val="0"/>
                        </a:spcBef>
                        <a:spcAft>
                          <a:spcPts val="0"/>
                        </a:spcAft>
                      </a:pPr>
                      <a:r>
                        <a:rPr lang="en-US" sz="1100">
                          <a:effectLst/>
                        </a:rPr>
                        <a:t>Educational Arts Team (Violence Prevention)</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$20,000.00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$19,184.00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745353792"/>
                  </a:ext>
                </a:extLst>
              </a:tr>
              <a:tr h="190500">
                <a:tc>
                  <a:txBody>
                    <a:bodyPr/>
                    <a:lstStyle/>
                    <a:p>
                      <a:pPr marL="0" marR="0" algn="ctr">
                        <a:spcBef>
                          <a:spcPts val="0"/>
                        </a:spcBef>
                        <a:spcAft>
                          <a:spcPts val="0"/>
                        </a:spcAft>
                      </a:pPr>
                      <a:r>
                        <a:rPr lang="en-US" sz="1100">
                          <a:effectLst/>
                        </a:rPr>
                        <a:t>Girl Scouts Heart of NJ</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$9,592.00 </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052087959"/>
                  </a:ext>
                </a:extLst>
              </a:tr>
              <a:tr h="381000">
                <a:tc>
                  <a:txBody>
                    <a:bodyPr/>
                    <a:lstStyle/>
                    <a:p>
                      <a:pPr marL="0" marR="0" algn="ctr">
                        <a:spcBef>
                          <a:spcPts val="0"/>
                        </a:spcBef>
                        <a:spcAft>
                          <a:spcPts val="0"/>
                        </a:spcAft>
                      </a:pPr>
                      <a:r>
                        <a:rPr lang="en-US" sz="1100">
                          <a:effectLst/>
                        </a:rPr>
                        <a:t>Hudson County Court Appointed Special Advocates (CASA)</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$50,000.00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$47,961.00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60300285"/>
                  </a:ext>
                </a:extLst>
              </a:tr>
              <a:tr h="381000">
                <a:tc>
                  <a:txBody>
                    <a:bodyPr/>
                    <a:lstStyle/>
                    <a:p>
                      <a:pPr marL="0" marR="0" algn="ctr">
                        <a:spcBef>
                          <a:spcPts val="0"/>
                        </a:spcBef>
                        <a:spcAft>
                          <a:spcPts val="0"/>
                        </a:spcAft>
                      </a:pPr>
                      <a:r>
                        <a:rPr lang="en-US" sz="1100">
                          <a:effectLst/>
                        </a:rPr>
                        <a:t>JC Connections/Hudson Pride Connections Center</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$25,000.00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$23,980.00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666706554"/>
                  </a:ext>
                </a:extLst>
              </a:tr>
              <a:tr h="190500">
                <a:tc>
                  <a:txBody>
                    <a:bodyPr/>
                    <a:lstStyle/>
                    <a:p>
                      <a:pPr marL="0" marR="0" algn="ctr">
                        <a:spcBef>
                          <a:spcPts val="0"/>
                        </a:spcBef>
                        <a:spcAft>
                          <a:spcPts val="0"/>
                        </a:spcAft>
                      </a:pPr>
                      <a:r>
                        <a:rPr lang="en-US" sz="1100" dirty="0">
                          <a:effectLst/>
                        </a:rPr>
                        <a:t>New City Kids, Inc. (After School)</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$15,000.00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$14,389.00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700010898"/>
                  </a:ext>
                </a:extLst>
              </a:tr>
              <a:tr h="190500">
                <a:tc>
                  <a:txBody>
                    <a:bodyPr/>
                    <a:lstStyle/>
                    <a:p>
                      <a:pPr marL="0" marR="0" algn="ctr">
                        <a:spcBef>
                          <a:spcPts val="0"/>
                        </a:spcBef>
                        <a:spcAft>
                          <a:spcPts val="0"/>
                        </a:spcAft>
                      </a:pPr>
                      <a:r>
                        <a:rPr lang="en-US" sz="1100">
                          <a:effectLst/>
                        </a:rPr>
                        <a:t>Nimbus Dance Works</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$13,000.00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$12,470.00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174397972"/>
                  </a:ext>
                </a:extLst>
              </a:tr>
              <a:tr h="190500">
                <a:tc>
                  <a:txBody>
                    <a:bodyPr/>
                    <a:lstStyle/>
                    <a:p>
                      <a:pPr marL="0" marR="0" algn="ctr">
                        <a:spcBef>
                          <a:spcPts val="0"/>
                        </a:spcBef>
                        <a:spcAft>
                          <a:spcPts val="0"/>
                        </a:spcAft>
                      </a:pPr>
                      <a:r>
                        <a:rPr lang="en-US" sz="1100">
                          <a:effectLst/>
                        </a:rPr>
                        <a:t>Team Walker</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$9,592.00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92032838"/>
                  </a:ext>
                </a:extLst>
              </a:tr>
              <a:tr h="190500">
                <a:tc>
                  <a:txBody>
                    <a:bodyPr/>
                    <a:lstStyle/>
                    <a:p>
                      <a:pPr marL="0" marR="0" algn="ctr">
                        <a:spcBef>
                          <a:spcPts val="0"/>
                        </a:spcBef>
                        <a:spcAft>
                          <a:spcPts val="0"/>
                        </a:spcAft>
                      </a:pPr>
                      <a:r>
                        <a:rPr lang="en-US" sz="1100">
                          <a:effectLst/>
                        </a:rPr>
                        <a:t>Team Wilderness</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$8,500.00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$8,153.00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673712072"/>
                  </a:ext>
                </a:extLst>
              </a:tr>
              <a:tr h="190500">
                <a:tc>
                  <a:txBody>
                    <a:bodyPr/>
                    <a:lstStyle/>
                    <a:p>
                      <a:pPr marL="0" marR="0" algn="ctr">
                        <a:spcBef>
                          <a:spcPts val="0"/>
                        </a:spcBef>
                        <a:spcAft>
                          <a:spcPts val="0"/>
                        </a:spcAft>
                      </a:pPr>
                      <a:r>
                        <a:rPr lang="en-US" sz="1100">
                          <a:effectLst/>
                        </a:rPr>
                        <a:t>The Kennedy Dancers, Inc (Inner City)</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$9,592.00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643629518"/>
                  </a:ext>
                </a:extLst>
              </a:tr>
              <a:tr h="190500">
                <a:tc>
                  <a:txBody>
                    <a:bodyPr/>
                    <a:lstStyle/>
                    <a:p>
                      <a:pPr marL="0" marR="0" algn="ctr">
                        <a:spcBef>
                          <a:spcPts val="0"/>
                        </a:spcBef>
                        <a:spcAft>
                          <a:spcPts val="0"/>
                        </a:spcAft>
                      </a:pPr>
                      <a:r>
                        <a:rPr lang="en-US" sz="1100">
                          <a:effectLst/>
                        </a:rPr>
                        <a:t>Urban League of Hudson County (GSS)</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$11,500.00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$11,032.00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097198378"/>
                  </a:ext>
                </a:extLst>
              </a:tr>
              <a:tr h="190500">
                <a:tc>
                  <a:txBody>
                    <a:bodyPr/>
                    <a:lstStyle/>
                    <a:p>
                      <a:pPr marL="0" marR="0" algn="ctr">
                        <a:spcBef>
                          <a:spcPts val="0"/>
                        </a:spcBef>
                        <a:spcAft>
                          <a:spcPts val="0"/>
                        </a:spcAft>
                      </a:pPr>
                      <a:r>
                        <a:rPr lang="en-US" sz="1100">
                          <a:effectLst/>
                        </a:rPr>
                        <a:t>Summer Youth Programs</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$140,000.00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$95,923.00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55680276"/>
                  </a:ext>
                </a:extLst>
              </a:tr>
              <a:tr h="190500">
                <a:tc>
                  <a:txBody>
                    <a:bodyPr/>
                    <a:lstStyle/>
                    <a:p>
                      <a:pPr marL="0" marR="0" algn="ctr">
                        <a:spcBef>
                          <a:spcPts val="0"/>
                        </a:spcBef>
                        <a:spcAft>
                          <a:spcPts val="0"/>
                        </a:spcAft>
                      </a:pPr>
                      <a:r>
                        <a:rPr lang="en-US" sz="1100">
                          <a:effectLst/>
                        </a:rPr>
                        <a:t>Act Now Foundation, Inc.</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$15,000.00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$14,388.00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7345654"/>
                  </a:ext>
                </a:extLst>
              </a:tr>
              <a:tr h="190500">
                <a:tc>
                  <a:txBody>
                    <a:bodyPr/>
                    <a:lstStyle/>
                    <a:p>
                      <a:pPr marL="0" marR="0" algn="ctr">
                        <a:spcBef>
                          <a:spcPts val="0"/>
                        </a:spcBef>
                        <a:spcAft>
                          <a:spcPts val="0"/>
                        </a:spcAft>
                      </a:pPr>
                      <a:r>
                        <a:rPr lang="en-US" sz="1100">
                          <a:effectLst/>
                        </a:rPr>
                        <a:t>Grace Van Vorst Community Svc</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$20,000.00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$19,184.00 </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55721188"/>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24079734"/>
              </p:ext>
            </p:extLst>
          </p:nvPr>
        </p:nvGraphicFramePr>
        <p:xfrm>
          <a:off x="6155813" y="893487"/>
          <a:ext cx="5422470" cy="3718562"/>
        </p:xfrm>
        <a:graphic>
          <a:graphicData uri="http://schemas.openxmlformats.org/drawingml/2006/table">
            <a:tbl>
              <a:tblPr firstRow="1" firstCol="1" bandRow="1">
                <a:tableStyleId>{5C22544A-7EE6-4342-B048-85BDC9FD1C3A}</a:tableStyleId>
              </a:tblPr>
              <a:tblGrid>
                <a:gridCol w="2444707">
                  <a:extLst>
                    <a:ext uri="{9D8B030D-6E8A-4147-A177-3AD203B41FA5}">
                      <a16:colId xmlns:a16="http://schemas.microsoft.com/office/drawing/2014/main" val="3066118178"/>
                    </a:ext>
                  </a:extLst>
                </a:gridCol>
                <a:gridCol w="1396097">
                  <a:extLst>
                    <a:ext uri="{9D8B030D-6E8A-4147-A177-3AD203B41FA5}">
                      <a16:colId xmlns:a16="http://schemas.microsoft.com/office/drawing/2014/main" val="68668199"/>
                    </a:ext>
                  </a:extLst>
                </a:gridCol>
                <a:gridCol w="1581666">
                  <a:extLst>
                    <a:ext uri="{9D8B030D-6E8A-4147-A177-3AD203B41FA5}">
                      <a16:colId xmlns:a16="http://schemas.microsoft.com/office/drawing/2014/main" val="2989381514"/>
                    </a:ext>
                  </a:extLst>
                </a:gridCol>
              </a:tblGrid>
              <a:tr h="339454">
                <a:tc>
                  <a:txBody>
                    <a:bodyPr/>
                    <a:lstStyle/>
                    <a:p>
                      <a:pPr marL="0" marR="0" algn="ctr">
                        <a:spcBef>
                          <a:spcPts val="0"/>
                        </a:spcBef>
                        <a:spcAft>
                          <a:spcPts val="0"/>
                        </a:spcAft>
                      </a:pPr>
                      <a:r>
                        <a:rPr lang="en-US" sz="1100">
                          <a:effectLst/>
                        </a:rPr>
                        <a:t>The Kennedy Dancers, Inc. (Seniors)</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$9.592.00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54298686"/>
                  </a:ext>
                </a:extLst>
              </a:tr>
              <a:tr h="339454">
                <a:tc>
                  <a:txBody>
                    <a:bodyPr/>
                    <a:lstStyle/>
                    <a:p>
                      <a:pPr marL="0" marR="0" algn="ctr">
                        <a:spcBef>
                          <a:spcPts val="0"/>
                        </a:spcBef>
                        <a:spcAft>
                          <a:spcPts val="0"/>
                        </a:spcAft>
                      </a:pPr>
                      <a:r>
                        <a:rPr lang="en-US" sz="1100">
                          <a:effectLst/>
                        </a:rPr>
                        <a:t>Collaborative Support Programs of NJ</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$36,800.00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$35,300.00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78700718"/>
                  </a:ext>
                </a:extLst>
              </a:tr>
              <a:tr h="385743">
                <a:tc>
                  <a:txBody>
                    <a:bodyPr/>
                    <a:lstStyle/>
                    <a:p>
                      <a:pPr marL="0" marR="0" algn="ctr">
                        <a:spcBef>
                          <a:spcPts val="0"/>
                        </a:spcBef>
                        <a:spcAft>
                          <a:spcPts val="0"/>
                        </a:spcAft>
                      </a:pPr>
                      <a:r>
                        <a:rPr lang="en-US" sz="1100">
                          <a:effectLst/>
                        </a:rPr>
                        <a:t>Garden State Episcopal CDC (Homeless Outreach)</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$100,000.00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$95,921.00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556829415"/>
                  </a:ext>
                </a:extLst>
              </a:tr>
              <a:tr h="339454">
                <a:tc>
                  <a:txBody>
                    <a:bodyPr/>
                    <a:lstStyle/>
                    <a:p>
                      <a:pPr marL="0" marR="0" algn="ctr">
                        <a:spcBef>
                          <a:spcPts val="0"/>
                        </a:spcBef>
                        <a:spcAft>
                          <a:spcPts val="0"/>
                        </a:spcAft>
                      </a:pPr>
                      <a:r>
                        <a:rPr lang="en-US" sz="1100">
                          <a:effectLst/>
                        </a:rPr>
                        <a:t>Palisades Emergency Residence Corp</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$75,000.00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$71,941.00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954844115"/>
                  </a:ext>
                </a:extLst>
              </a:tr>
              <a:tr h="385743">
                <a:tc>
                  <a:txBody>
                    <a:bodyPr/>
                    <a:lstStyle/>
                    <a:p>
                      <a:pPr marL="0" marR="0" algn="ctr">
                        <a:spcBef>
                          <a:spcPts val="0"/>
                        </a:spcBef>
                        <a:spcAft>
                          <a:spcPts val="0"/>
                        </a:spcAft>
                      </a:pPr>
                      <a:r>
                        <a:rPr lang="en-US" sz="1100">
                          <a:effectLst/>
                        </a:rPr>
                        <a:t>York Street Project (St. Joseph's Bridge  Housing)</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$60,000.00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$57,553.00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288267027"/>
                  </a:ext>
                </a:extLst>
              </a:tr>
              <a:tr h="192871">
                <a:tc>
                  <a:txBody>
                    <a:bodyPr/>
                    <a:lstStyle/>
                    <a:p>
                      <a:pPr marL="0" marR="0" algn="ctr">
                        <a:spcBef>
                          <a:spcPts val="0"/>
                        </a:spcBef>
                        <a:spcAft>
                          <a:spcPts val="0"/>
                        </a:spcAft>
                      </a:pPr>
                      <a:r>
                        <a:rPr lang="en-US" sz="1100">
                          <a:effectLst/>
                        </a:rPr>
                        <a:t>Philippine American Friendship</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$7,500.00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$7,195.00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414853400"/>
                  </a:ext>
                </a:extLst>
              </a:tr>
              <a:tr h="192871">
                <a:tc>
                  <a:txBody>
                    <a:bodyPr/>
                    <a:lstStyle/>
                    <a:p>
                      <a:pPr marL="0" marR="0" algn="ctr">
                        <a:spcBef>
                          <a:spcPts val="0"/>
                        </a:spcBef>
                        <a:spcAft>
                          <a:spcPts val="0"/>
                        </a:spcAft>
                      </a:pPr>
                      <a:r>
                        <a:rPr lang="en-US" sz="1100">
                          <a:effectLst/>
                        </a:rPr>
                        <a:t>NJ Citizen Action Education Fund</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$7,500.00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$7,195.00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996485975"/>
                  </a:ext>
                </a:extLst>
              </a:tr>
              <a:tr h="385743">
                <a:tc>
                  <a:txBody>
                    <a:bodyPr/>
                    <a:lstStyle/>
                    <a:p>
                      <a:pPr marL="0" marR="0" algn="ctr">
                        <a:spcBef>
                          <a:spcPts val="0"/>
                        </a:spcBef>
                        <a:spcAft>
                          <a:spcPts val="0"/>
                        </a:spcAft>
                      </a:pPr>
                      <a:r>
                        <a:rPr lang="en-US" sz="1100">
                          <a:effectLst/>
                        </a:rPr>
                        <a:t>The Waterfront Project, Inc. (Housing Counseling)</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$50,000.00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$47,960.00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34253193"/>
                  </a:ext>
                </a:extLst>
              </a:tr>
              <a:tr h="385743">
                <a:tc>
                  <a:txBody>
                    <a:bodyPr/>
                    <a:lstStyle/>
                    <a:p>
                      <a:pPr marL="0" marR="0" algn="ctr">
                        <a:spcBef>
                          <a:spcPts val="0"/>
                        </a:spcBef>
                        <a:spcAft>
                          <a:spcPts val="0"/>
                        </a:spcAft>
                      </a:pPr>
                      <a:r>
                        <a:rPr lang="en-US" sz="1100">
                          <a:effectLst/>
                        </a:rPr>
                        <a:t>Urban League of Hudson County (Power up)</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$11,500.00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$11,032.00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3589704"/>
                  </a:ext>
                </a:extLst>
              </a:tr>
              <a:tr h="385743">
                <a:tc>
                  <a:txBody>
                    <a:bodyPr/>
                    <a:lstStyle/>
                    <a:p>
                      <a:pPr marL="0" marR="0" algn="ctr">
                        <a:spcBef>
                          <a:spcPts val="0"/>
                        </a:spcBef>
                        <a:spcAft>
                          <a:spcPts val="0"/>
                        </a:spcAft>
                      </a:pPr>
                      <a:r>
                        <a:rPr lang="en-US" sz="1100">
                          <a:effectLst/>
                        </a:rPr>
                        <a:t>Women Rising, Inc. (Domestic Violence Services)</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$40,000.00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$38,368.00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990114593"/>
                  </a:ext>
                </a:extLst>
              </a:tr>
              <a:tr h="385743">
                <a:tc>
                  <a:txBody>
                    <a:bodyPr/>
                    <a:lstStyle/>
                    <a:p>
                      <a:pPr marL="0" marR="0" algn="ctr">
                        <a:spcBef>
                          <a:spcPts val="0"/>
                        </a:spcBef>
                        <a:spcAft>
                          <a:spcPts val="0"/>
                        </a:spcAft>
                      </a:pPr>
                      <a:r>
                        <a:rPr lang="en-US" sz="1100" dirty="0">
                          <a:effectLst/>
                        </a:rPr>
                        <a:t>Women Rising, Inc. (Workforce Development)</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$60,000.00 </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$57,553.00 </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702497616"/>
                  </a:ext>
                </a:extLst>
              </a:tr>
            </a:tbl>
          </a:graphicData>
        </a:graphic>
      </p:graphicFrame>
      <p:sp>
        <p:nvSpPr>
          <p:cNvPr id="13" name="TextBox 12"/>
          <p:cNvSpPr txBox="1"/>
          <p:nvPr/>
        </p:nvSpPr>
        <p:spPr>
          <a:xfrm>
            <a:off x="916548" y="5053915"/>
            <a:ext cx="10478530" cy="646331"/>
          </a:xfrm>
          <a:prstGeom prst="rect">
            <a:avLst/>
          </a:prstGeom>
          <a:noFill/>
        </p:spPr>
        <p:txBody>
          <a:bodyPr wrap="square" rtlCol="0">
            <a:spAutoFit/>
          </a:bodyPr>
          <a:lstStyle/>
          <a:p>
            <a:r>
              <a:rPr lang="en-US" dirty="0" smtClean="0"/>
              <a:t>The City of Jersey City’s Division of Community Development funds 25 programs across 23 non-profit agencies, as well as several Summer Youth Programs like Little League Baseball.</a:t>
            </a:r>
            <a:endParaRPr lang="en-US" dirty="0"/>
          </a:p>
        </p:txBody>
      </p:sp>
    </p:spTree>
    <p:extLst>
      <p:ext uri="{BB962C8B-B14F-4D97-AF65-F5344CB8AC3E}">
        <p14:creationId xmlns:p14="http://schemas.microsoft.com/office/powerpoint/2010/main" val="258777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54508841"/>
              </p:ext>
            </p:extLst>
          </p:nvPr>
        </p:nvGraphicFramePr>
        <p:xfrm>
          <a:off x="5779213" y="619156"/>
          <a:ext cx="5677994" cy="5365670"/>
        </p:xfrm>
        <a:graphic>
          <a:graphicData uri="http://schemas.openxmlformats.org/drawingml/2006/table">
            <a:tbl>
              <a:tblPr>
                <a:tableStyleId>{5C22544A-7EE6-4342-B048-85BDC9FD1C3A}</a:tableStyleId>
              </a:tblPr>
              <a:tblGrid>
                <a:gridCol w="2517912">
                  <a:extLst>
                    <a:ext uri="{9D8B030D-6E8A-4147-A177-3AD203B41FA5}">
                      <a16:colId xmlns:a16="http://schemas.microsoft.com/office/drawing/2014/main" val="2321611884"/>
                    </a:ext>
                  </a:extLst>
                </a:gridCol>
                <a:gridCol w="1979810">
                  <a:extLst>
                    <a:ext uri="{9D8B030D-6E8A-4147-A177-3AD203B41FA5}">
                      <a16:colId xmlns:a16="http://schemas.microsoft.com/office/drawing/2014/main" val="155045719"/>
                    </a:ext>
                  </a:extLst>
                </a:gridCol>
                <a:gridCol w="1180272">
                  <a:extLst>
                    <a:ext uri="{9D8B030D-6E8A-4147-A177-3AD203B41FA5}">
                      <a16:colId xmlns:a16="http://schemas.microsoft.com/office/drawing/2014/main" val="105347512"/>
                    </a:ext>
                  </a:extLst>
                </a:gridCol>
              </a:tblGrid>
              <a:tr h="198030">
                <a:tc>
                  <a:txBody>
                    <a:bodyPr/>
                    <a:lstStyle/>
                    <a:p>
                      <a:pPr algn="ctr" fontAlgn="b"/>
                      <a:r>
                        <a:rPr lang="en-US" sz="800" u="none" strike="noStrike" dirty="0">
                          <a:effectLst/>
                        </a:rPr>
                        <a:t>Organization</a:t>
                      </a:r>
                      <a:endParaRPr lang="en-US" sz="800" b="1" i="0" u="none" strike="noStrike" dirty="0">
                        <a:solidFill>
                          <a:srgbClr val="000000"/>
                        </a:solidFill>
                        <a:effectLst/>
                        <a:latin typeface="Calibri Light" panose="020F0302020204030204" pitchFamily="34" charset="0"/>
                      </a:endParaRPr>
                    </a:p>
                  </a:txBody>
                  <a:tcPr marL="6766" marR="6766" marT="6766" marB="0" anchor="b"/>
                </a:tc>
                <a:tc>
                  <a:txBody>
                    <a:bodyPr/>
                    <a:lstStyle/>
                    <a:p>
                      <a:pPr algn="ctr" fontAlgn="b"/>
                      <a:r>
                        <a:rPr lang="en-US" sz="800" u="none" strike="noStrike">
                          <a:effectLst/>
                        </a:rPr>
                        <a:t>Grants</a:t>
                      </a:r>
                      <a:endParaRPr lang="en-US" sz="800" b="1" i="0" u="none" strike="noStrike">
                        <a:solidFill>
                          <a:srgbClr val="000000"/>
                        </a:solidFill>
                        <a:effectLst/>
                        <a:latin typeface="Calibri Light" panose="020F0302020204030204" pitchFamily="34" charset="0"/>
                      </a:endParaRPr>
                    </a:p>
                  </a:txBody>
                  <a:tcPr marL="6766" marR="6766" marT="6766" marB="0" anchor="b"/>
                </a:tc>
                <a:tc>
                  <a:txBody>
                    <a:bodyPr/>
                    <a:lstStyle/>
                    <a:p>
                      <a:pPr algn="ctr" fontAlgn="b"/>
                      <a:r>
                        <a:rPr lang="en-US" sz="800" u="none" strike="noStrike">
                          <a:effectLst/>
                        </a:rPr>
                        <a:t>Amount</a:t>
                      </a:r>
                      <a:endParaRPr lang="en-US" sz="800" b="1" i="0" u="none" strike="noStrike">
                        <a:solidFill>
                          <a:srgbClr val="000000"/>
                        </a:solidFill>
                        <a:effectLst/>
                        <a:latin typeface="Calibri Light" panose="020F0302020204030204" pitchFamily="34" charset="0"/>
                      </a:endParaRPr>
                    </a:p>
                  </a:txBody>
                  <a:tcPr marL="6766" marR="6766" marT="6766" marB="0" anchor="b"/>
                </a:tc>
                <a:extLst>
                  <a:ext uri="{0D108BD9-81ED-4DB2-BD59-A6C34878D82A}">
                    <a16:rowId xmlns:a16="http://schemas.microsoft.com/office/drawing/2014/main" val="3196274286"/>
                  </a:ext>
                </a:extLst>
              </a:tr>
              <a:tr h="188600">
                <a:tc>
                  <a:txBody>
                    <a:bodyPr/>
                    <a:lstStyle/>
                    <a:p>
                      <a:pPr algn="l" fontAlgn="b"/>
                      <a:r>
                        <a:rPr lang="en-US" sz="700" u="none" strike="noStrike" dirty="0">
                          <a:effectLst/>
                        </a:rPr>
                        <a:t>Big Brothers Big Sisters of Essex, Hudson and Union</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Victoria Foundation</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$75,000.00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1797872870"/>
                  </a:ext>
                </a:extLst>
              </a:tr>
              <a:tr h="188600">
                <a:tc>
                  <a:txBody>
                    <a:bodyPr/>
                    <a:lstStyle/>
                    <a:p>
                      <a:pPr algn="l" fontAlgn="b"/>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BNY Mellon</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$40.000.00</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608611387"/>
                  </a:ext>
                </a:extLst>
              </a:tr>
              <a:tr h="188600">
                <a:tc>
                  <a:txBody>
                    <a:bodyPr/>
                    <a:lstStyle/>
                    <a:p>
                      <a:pPr algn="l" fontAlgn="b"/>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William E. Simon Foundation</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$125,000.00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1551244877"/>
                  </a:ext>
                </a:extLst>
              </a:tr>
              <a:tr h="198030">
                <a:tc>
                  <a:txBody>
                    <a:bodyPr/>
                    <a:lstStyle/>
                    <a:p>
                      <a:pPr algn="l" fontAlgn="b"/>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Leslie Quick III</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$567,702.00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839697291"/>
                  </a:ext>
                </a:extLst>
              </a:tr>
              <a:tr h="188600">
                <a:tc>
                  <a:txBody>
                    <a:bodyPr/>
                    <a:lstStyle/>
                    <a:p>
                      <a:pPr algn="l" fontAlgn="b"/>
                      <a:r>
                        <a:rPr lang="en-US" sz="700" u="none" strike="noStrike" dirty="0">
                          <a:effectLst/>
                        </a:rPr>
                        <a:t>Educational Arts Team</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Turrell Fund</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$7,000.00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2221425691"/>
                  </a:ext>
                </a:extLst>
              </a:tr>
              <a:tr h="188600">
                <a:tc>
                  <a:txBody>
                    <a:bodyPr/>
                    <a:lstStyle/>
                    <a:p>
                      <a:pPr algn="l" fontAlgn="b"/>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The Henry &amp; Marilyn  Taub Foundation</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$20,000.00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975663156"/>
                  </a:ext>
                </a:extLst>
              </a:tr>
              <a:tr h="198030">
                <a:tc>
                  <a:txBody>
                    <a:bodyPr/>
                    <a:lstStyle/>
                    <a:p>
                      <a:pPr algn="l" fontAlgn="b"/>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Dodge Foundation</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$33.000.00</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2988049939"/>
                  </a:ext>
                </a:extLst>
              </a:tr>
              <a:tr h="188600">
                <a:tc>
                  <a:txBody>
                    <a:bodyPr/>
                    <a:lstStyle/>
                    <a:p>
                      <a:pPr algn="l" fontAlgn="b"/>
                      <a:r>
                        <a:rPr lang="en-US" sz="700" u="none" strike="noStrike" dirty="0">
                          <a:effectLst/>
                        </a:rPr>
                        <a:t>Jersey City Connections/Hudson Pride</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RAVAL, LLC</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$1,022.00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3082664711"/>
                  </a:ext>
                </a:extLst>
              </a:tr>
              <a:tr h="188600">
                <a:tc>
                  <a:txBody>
                    <a:bodyPr/>
                    <a:lstStyle/>
                    <a:p>
                      <a:pPr algn="l" fontAlgn="b"/>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Carepoint Health Foundation</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$6,000.00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3312302797"/>
                  </a:ext>
                </a:extLst>
              </a:tr>
              <a:tr h="198030">
                <a:tc>
                  <a:txBody>
                    <a:bodyPr/>
                    <a:lstStyle/>
                    <a:p>
                      <a:pPr algn="l" fontAlgn="b"/>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Imperial Court of NY, Inc.</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$5,665.00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1738594259"/>
                  </a:ext>
                </a:extLst>
              </a:tr>
              <a:tr h="188600">
                <a:tc>
                  <a:txBody>
                    <a:bodyPr/>
                    <a:lstStyle/>
                    <a:p>
                      <a:pPr algn="l" fontAlgn="b"/>
                      <a:r>
                        <a:rPr lang="en-US" sz="700" u="none" strike="noStrike" dirty="0">
                          <a:effectLst/>
                        </a:rPr>
                        <a:t>Palisades Emergency Residence Group</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Wells Fargo - Ohio Foundation</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$20,000.00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1015093838"/>
                  </a:ext>
                </a:extLst>
              </a:tr>
              <a:tr h="188600">
                <a:tc>
                  <a:txBody>
                    <a:bodyPr/>
                    <a:lstStyle/>
                    <a:p>
                      <a:pPr algn="l" fontAlgn="b"/>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UPS Foundation, Inc.</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$20,000.00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2161288963"/>
                  </a:ext>
                </a:extLst>
              </a:tr>
              <a:tr h="198030">
                <a:tc>
                  <a:txBody>
                    <a:bodyPr/>
                    <a:lstStyle/>
                    <a:p>
                      <a:pPr algn="l" fontAlgn="b"/>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Oritani Bank Charitable Foundation</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$20,000.00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3467668587"/>
                  </a:ext>
                </a:extLst>
              </a:tr>
              <a:tr h="188600">
                <a:tc>
                  <a:txBody>
                    <a:bodyPr/>
                    <a:lstStyle/>
                    <a:p>
                      <a:pPr algn="l" fontAlgn="b"/>
                      <a:r>
                        <a:rPr lang="en-US" sz="700" u="none" strike="noStrike" dirty="0">
                          <a:effectLst/>
                        </a:rPr>
                        <a:t>Rising Tide Capital</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The Grace &amp; Mercy Foundation, Inc.</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$375,000.00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3407849636"/>
                  </a:ext>
                </a:extLst>
              </a:tr>
              <a:tr h="188600">
                <a:tc>
                  <a:txBody>
                    <a:bodyPr/>
                    <a:lstStyle/>
                    <a:p>
                      <a:pPr algn="l" fontAlgn="b"/>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The Nicholson Foundation</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$729,110.00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2289749855"/>
                  </a:ext>
                </a:extLst>
              </a:tr>
              <a:tr h="188600">
                <a:tc>
                  <a:txBody>
                    <a:bodyPr/>
                    <a:lstStyle/>
                    <a:p>
                      <a:pPr algn="l" fontAlgn="b"/>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The Diana Davis Spencer Foundation</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$5,025,000.00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2900829444"/>
                  </a:ext>
                </a:extLst>
              </a:tr>
              <a:tr h="188600">
                <a:tc>
                  <a:txBody>
                    <a:bodyPr/>
                    <a:lstStyle/>
                    <a:p>
                      <a:pPr algn="l" fontAlgn="b"/>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JP Morgan Chase Foundation</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$632,000.00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173757168"/>
                  </a:ext>
                </a:extLst>
              </a:tr>
              <a:tr h="188600">
                <a:tc>
                  <a:txBody>
                    <a:bodyPr/>
                    <a:lstStyle/>
                    <a:p>
                      <a:pPr algn="l" fontAlgn="b"/>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dirty="0">
                          <a:effectLst/>
                        </a:rPr>
                        <a:t>The Prudential Foundation</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$603,000.00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2196733359"/>
                  </a:ext>
                </a:extLst>
              </a:tr>
              <a:tr h="198030">
                <a:tc>
                  <a:txBody>
                    <a:bodyPr/>
                    <a:lstStyle/>
                    <a:p>
                      <a:pPr algn="l" fontAlgn="b"/>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dirty="0">
                          <a:effectLst/>
                        </a:rPr>
                        <a:t>Novo Foundation</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$2,250,000.00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2724571887"/>
                  </a:ext>
                </a:extLst>
              </a:tr>
              <a:tr h="188600">
                <a:tc>
                  <a:txBody>
                    <a:bodyPr/>
                    <a:lstStyle/>
                    <a:p>
                      <a:pPr algn="l" fontAlgn="b"/>
                      <a:r>
                        <a:rPr lang="en-US" sz="700" u="none" strike="noStrike">
                          <a:effectLst/>
                        </a:rPr>
                        <a:t>Nimbus Dance Works</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dirty="0">
                          <a:effectLst/>
                        </a:rPr>
                        <a:t>Dodge Foundation</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$25,000.00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4176378323"/>
                  </a:ext>
                </a:extLst>
              </a:tr>
              <a:tr h="198030">
                <a:tc>
                  <a:txBody>
                    <a:bodyPr/>
                    <a:lstStyle/>
                    <a:p>
                      <a:pPr algn="l" fontAlgn="b"/>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dirty="0">
                          <a:effectLst/>
                        </a:rPr>
                        <a:t>Grace Works Jersey City</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$150,000.00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105956989"/>
                  </a:ext>
                </a:extLst>
              </a:tr>
              <a:tr h="188600">
                <a:tc>
                  <a:txBody>
                    <a:bodyPr/>
                    <a:lstStyle/>
                    <a:p>
                      <a:pPr algn="l" fontAlgn="b"/>
                      <a:r>
                        <a:rPr lang="en-US" sz="700" u="none" strike="noStrike">
                          <a:effectLst/>
                        </a:rPr>
                        <a:t>The Waterfront Project</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dirty="0">
                          <a:effectLst/>
                        </a:rPr>
                        <a:t>Saint Peter and Paul Foundation</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$53,284.00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525752473"/>
                  </a:ext>
                </a:extLst>
              </a:tr>
              <a:tr h="188600">
                <a:tc>
                  <a:txBody>
                    <a:bodyPr/>
                    <a:lstStyle/>
                    <a:p>
                      <a:pPr algn="l" fontAlgn="b"/>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dirty="0" err="1">
                          <a:effectLst/>
                        </a:rPr>
                        <a:t>Carepoint</a:t>
                      </a:r>
                      <a:r>
                        <a:rPr lang="en-US" sz="700" u="none" strike="noStrike" dirty="0">
                          <a:effectLst/>
                        </a:rPr>
                        <a:t> Health Foundation</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$5,000.00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2499479931"/>
                  </a:ext>
                </a:extLst>
              </a:tr>
              <a:tr h="198030">
                <a:tc>
                  <a:txBody>
                    <a:bodyPr/>
                    <a:lstStyle/>
                    <a:p>
                      <a:pPr algn="l" fontAlgn="b"/>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dirty="0" err="1">
                          <a:effectLst/>
                        </a:rPr>
                        <a:t>McMannon</a:t>
                      </a:r>
                      <a:r>
                        <a:rPr lang="en-US" sz="700" u="none" strike="noStrike" dirty="0">
                          <a:effectLst/>
                        </a:rPr>
                        <a:t>, Scotland &amp; Bauman</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$5,000.00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3598771177"/>
                  </a:ext>
                </a:extLst>
              </a:tr>
              <a:tr h="188600">
                <a:tc>
                  <a:txBody>
                    <a:bodyPr/>
                    <a:lstStyle/>
                    <a:p>
                      <a:pPr algn="l" fontAlgn="b"/>
                      <a:r>
                        <a:rPr lang="en-US" sz="700" u="none" strike="noStrike">
                          <a:effectLst/>
                        </a:rPr>
                        <a:t>Team Walker</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dirty="0">
                          <a:effectLst/>
                        </a:rPr>
                        <a:t>James &amp; Judy O'Brien</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a:effectLst/>
                        </a:rPr>
                        <a:t>$1,095,500.00 </a:t>
                      </a:r>
                      <a:endParaRPr lang="en-US" sz="700" b="1" i="0" u="none" strike="noStrike">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1061226020"/>
                  </a:ext>
                </a:extLst>
              </a:tr>
              <a:tr h="188600">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dirty="0">
                          <a:effectLst/>
                        </a:rPr>
                        <a:t>William E. Simon Foundation</a:t>
                      </a:r>
                      <a:endParaRPr lang="en-US" sz="700" b="1" i="0" u="none" strike="noStrike" dirty="0">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dirty="0">
                          <a:effectLst/>
                        </a:rPr>
                        <a:t>$25,000.00 </a:t>
                      </a:r>
                      <a:endParaRPr lang="en-US" sz="700" b="1" i="0" u="none" strike="noStrike" dirty="0">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683038507"/>
                  </a:ext>
                </a:extLst>
              </a:tr>
              <a:tr h="198030">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766" marR="6766" marT="6766" marB="0" anchor="b"/>
                </a:tc>
                <a:tc>
                  <a:txBody>
                    <a:bodyPr/>
                    <a:lstStyle/>
                    <a:p>
                      <a:pPr algn="l" fontAlgn="b"/>
                      <a:r>
                        <a:rPr lang="en-US" sz="700" u="none" strike="noStrike">
                          <a:effectLst/>
                        </a:rPr>
                        <a:t>Gourmet Dining, LLC</a:t>
                      </a:r>
                      <a:endParaRPr lang="en-US" sz="700" b="1" i="0" u="none" strike="noStrike">
                        <a:solidFill>
                          <a:srgbClr val="000000"/>
                        </a:solidFill>
                        <a:effectLst/>
                        <a:latin typeface="Calibri" panose="020F0502020204030204" pitchFamily="34" charset="0"/>
                      </a:endParaRPr>
                    </a:p>
                  </a:txBody>
                  <a:tcPr marL="6766" marR="6766" marT="6766" marB="0" anchor="b"/>
                </a:tc>
                <a:tc>
                  <a:txBody>
                    <a:bodyPr/>
                    <a:lstStyle/>
                    <a:p>
                      <a:pPr algn="ctr" fontAlgn="b"/>
                      <a:r>
                        <a:rPr lang="en-US" sz="700" u="none" strike="noStrike" dirty="0">
                          <a:effectLst/>
                        </a:rPr>
                        <a:t>$22,500.00 </a:t>
                      </a:r>
                      <a:endParaRPr lang="en-US" sz="700" b="1" i="0" u="none" strike="noStrike" dirty="0">
                        <a:solidFill>
                          <a:srgbClr val="000000"/>
                        </a:solidFill>
                        <a:effectLst/>
                        <a:latin typeface="Calibri" panose="020F0502020204030204" pitchFamily="34" charset="0"/>
                      </a:endParaRPr>
                    </a:p>
                  </a:txBody>
                  <a:tcPr marL="6766" marR="6766" marT="6766" marB="0" anchor="b"/>
                </a:tc>
                <a:extLst>
                  <a:ext uri="{0D108BD9-81ED-4DB2-BD59-A6C34878D82A}">
                    <a16:rowId xmlns:a16="http://schemas.microsoft.com/office/drawing/2014/main" val="3109933470"/>
                  </a:ext>
                </a:extLst>
              </a:tr>
            </a:tbl>
          </a:graphicData>
        </a:graphic>
      </p:graphicFrame>
      <p:sp>
        <p:nvSpPr>
          <p:cNvPr id="2" name="TextBox 1"/>
          <p:cNvSpPr txBox="1"/>
          <p:nvPr/>
        </p:nvSpPr>
        <p:spPr>
          <a:xfrm>
            <a:off x="934064" y="1593831"/>
            <a:ext cx="4621161" cy="3416320"/>
          </a:xfrm>
          <a:prstGeom prst="rect">
            <a:avLst/>
          </a:prstGeom>
          <a:noFill/>
        </p:spPr>
        <p:txBody>
          <a:bodyPr wrap="square" rtlCol="0">
            <a:spAutoFit/>
          </a:bodyPr>
          <a:lstStyle/>
          <a:p>
            <a:r>
              <a:rPr lang="en-US" dirty="0" smtClean="0"/>
              <a:t>Several Foundations have generously provided additional funding to  our CDBG and CSBG Sub-grantees.</a:t>
            </a:r>
          </a:p>
          <a:p>
            <a:endParaRPr lang="en-US" dirty="0"/>
          </a:p>
          <a:p>
            <a:r>
              <a:rPr lang="en-US" dirty="0" smtClean="0"/>
              <a:t>Many of these Foundations recognize racial equity and inclusion as a part of their mission when funding agencies and non-profit organizations</a:t>
            </a:r>
          </a:p>
          <a:p>
            <a:endParaRPr lang="en-US" dirty="0"/>
          </a:p>
          <a:p>
            <a:r>
              <a:rPr lang="en-US" dirty="0" smtClean="0"/>
              <a:t>The total amount invested by the Foundations that incorporated Racial Equity and Inclusion is $889,110.</a:t>
            </a:r>
            <a:endParaRPr lang="en-US" dirty="0"/>
          </a:p>
        </p:txBody>
      </p:sp>
    </p:spTree>
    <p:extLst>
      <p:ext uri="{BB962C8B-B14F-4D97-AF65-F5344CB8AC3E}">
        <p14:creationId xmlns:p14="http://schemas.microsoft.com/office/powerpoint/2010/main" val="2192444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Capacity Building Program Design</a:t>
            </a:r>
          </a:p>
        </p:txBody>
      </p:sp>
      <p:pic>
        <p:nvPicPr>
          <p:cNvPr id="6" name="Content Placeholder 5"/>
          <p:cNvPicPr>
            <a:picLocks noGrp="1" noChangeAspect="1"/>
          </p:cNvPicPr>
          <p:nvPr>
            <p:ph idx="1"/>
          </p:nvPr>
        </p:nvPicPr>
        <p:blipFill>
          <a:blip r:embed="rId2"/>
          <a:stretch>
            <a:fillRect/>
          </a:stretch>
        </p:blipFill>
        <p:spPr>
          <a:xfrm>
            <a:off x="5088775" y="2437581"/>
            <a:ext cx="1822862" cy="1822862"/>
          </a:xfrm>
          <a:prstGeom prst="rect">
            <a:avLst/>
          </a:prstGeom>
        </p:spPr>
      </p:pic>
      <p:pic>
        <p:nvPicPr>
          <p:cNvPr id="8" name="Picture 7"/>
          <p:cNvPicPr>
            <a:picLocks noChangeAspect="1"/>
          </p:cNvPicPr>
          <p:nvPr/>
        </p:nvPicPr>
        <p:blipFill>
          <a:blip r:embed="rId3"/>
          <a:stretch>
            <a:fillRect/>
          </a:stretch>
        </p:blipFill>
        <p:spPr>
          <a:xfrm>
            <a:off x="5475904" y="2647405"/>
            <a:ext cx="1048603" cy="1254035"/>
          </a:xfrm>
          <a:prstGeom prst="rect">
            <a:avLst/>
          </a:prstGeom>
        </p:spPr>
      </p:pic>
      <p:sp>
        <p:nvSpPr>
          <p:cNvPr id="9" name="Rectangle 8"/>
          <p:cNvSpPr/>
          <p:nvPr/>
        </p:nvSpPr>
        <p:spPr>
          <a:xfrm>
            <a:off x="4001588" y="4322986"/>
            <a:ext cx="4188823" cy="15220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p:cNvSpPr/>
          <p:nvPr/>
        </p:nvSpPr>
        <p:spPr>
          <a:xfrm>
            <a:off x="4487592" y="4899344"/>
            <a:ext cx="3416320" cy="369332"/>
          </a:xfrm>
          <a:prstGeom prst="rect">
            <a:avLst/>
          </a:prstGeom>
        </p:spPr>
        <p:txBody>
          <a:bodyPr wrap="none">
            <a:spAutoFit/>
          </a:bodyPr>
          <a:lstStyle/>
          <a:p>
            <a:r>
              <a:rPr lang="en-US" dirty="0"/>
              <a:t>Administrative Policy Review </a:t>
            </a:r>
          </a:p>
        </p:txBody>
      </p:sp>
    </p:spTree>
    <p:extLst>
      <p:ext uri="{BB962C8B-B14F-4D97-AF65-F5344CB8AC3E}">
        <p14:creationId xmlns:p14="http://schemas.microsoft.com/office/powerpoint/2010/main" val="846380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smtClean="0">
                <a:solidFill>
                  <a:schemeClr val="tx1"/>
                </a:solidFill>
              </a:rPr>
              <a:t>What Can be done?</a:t>
            </a:r>
            <a:endParaRPr lang="en-US" sz="44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smtClean="0">
                <a:solidFill>
                  <a:schemeClr val="tx1"/>
                </a:solidFill>
              </a:rPr>
              <a:t>Local Level Action</a:t>
            </a:r>
            <a:endParaRPr lang="en-US" dirty="0">
              <a:solidFill>
                <a:schemeClr val="tx1"/>
              </a:solidFill>
            </a:endParaRPr>
          </a:p>
        </p:txBody>
      </p:sp>
    </p:spTree>
    <p:extLst>
      <p:ext uri="{BB962C8B-B14F-4D97-AF65-F5344CB8AC3E}">
        <p14:creationId xmlns:p14="http://schemas.microsoft.com/office/powerpoint/2010/main" val="2254227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81E6A2-4656-4CFE-9BF4-39D81EE2CA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804672" y="627331"/>
            <a:ext cx="4486656" cy="1231106"/>
          </a:xfrm>
          <a:noFill/>
          <a:ln>
            <a:solidFill>
              <a:schemeClr val="tx1"/>
            </a:solidFill>
          </a:ln>
          <a:effectLst>
            <a:glow rad="152400">
              <a:schemeClr val="tx1">
                <a:alpha val="13000"/>
              </a:schemeClr>
            </a:glow>
          </a:effectLst>
        </p:spPr>
        <p:txBody>
          <a:bodyPr>
            <a:normAutofit/>
          </a:bodyPr>
          <a:lstStyle/>
          <a:p>
            <a:r>
              <a:rPr lang="en-US" sz="3000" dirty="0" smtClean="0">
                <a:solidFill>
                  <a:schemeClr val="tx1"/>
                </a:solidFill>
              </a:rPr>
              <a:t>Jersey City- NJ </a:t>
            </a:r>
            <a:br>
              <a:rPr lang="en-US" sz="3000" dirty="0" smtClean="0">
                <a:solidFill>
                  <a:schemeClr val="tx1"/>
                </a:solidFill>
              </a:rPr>
            </a:br>
            <a:endParaRPr lang="en-US" sz="3000" dirty="0">
              <a:solidFill>
                <a:schemeClr val="tx1"/>
              </a:solidFill>
            </a:endParaRPr>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293299" y="2182484"/>
            <a:ext cx="5667554" cy="4088920"/>
          </a:xfrm>
        </p:spPr>
        <p:txBody>
          <a:bodyPr>
            <a:normAutofit/>
          </a:bodyPr>
          <a:lstStyle/>
          <a:p>
            <a:r>
              <a:rPr lang="en-US" sz="1800" dirty="0">
                <a:solidFill>
                  <a:schemeClr val="tx1"/>
                </a:solidFill>
              </a:rPr>
              <a:t>Jersey City was established in January of 1820</a:t>
            </a:r>
          </a:p>
          <a:p>
            <a:r>
              <a:rPr lang="en-US" sz="1800" dirty="0">
                <a:solidFill>
                  <a:schemeClr val="tx1"/>
                </a:solidFill>
              </a:rPr>
              <a:t>Jersey City has a population of approximately 270,753 people as of 2017 and has the largest and most dense population in Hudson County. </a:t>
            </a:r>
          </a:p>
          <a:p>
            <a:r>
              <a:rPr lang="en-US" sz="1800" dirty="0">
                <a:solidFill>
                  <a:schemeClr val="tx1"/>
                </a:solidFill>
              </a:rPr>
              <a:t>The population has been steadily increasing since 2010.</a:t>
            </a:r>
          </a:p>
          <a:p>
            <a:r>
              <a:rPr lang="en-US" sz="1800" dirty="0">
                <a:solidFill>
                  <a:schemeClr val="tx1"/>
                </a:solidFill>
              </a:rPr>
              <a:t>The City measures 14.79 miles square.</a:t>
            </a:r>
          </a:p>
          <a:p>
            <a:r>
              <a:rPr lang="en-US" sz="1800" dirty="0" smtClean="0">
                <a:solidFill>
                  <a:schemeClr val="tx1"/>
                </a:solidFill>
              </a:rPr>
              <a:t>#JCMakeitYours </a:t>
            </a:r>
          </a:p>
          <a:p>
            <a:r>
              <a:rPr lang="en-US" sz="1800" dirty="0" smtClean="0">
                <a:solidFill>
                  <a:schemeClr val="tx1"/>
                </a:solidFill>
                <a:hlinkClick r:id="rId3"/>
              </a:rPr>
              <a:t>https</a:t>
            </a:r>
            <a:r>
              <a:rPr lang="en-US" sz="1800" dirty="0">
                <a:solidFill>
                  <a:schemeClr val="tx1"/>
                </a:solidFill>
                <a:hlinkClick r:id="rId3"/>
              </a:rPr>
              <a:t>://</a:t>
            </a:r>
            <a:r>
              <a:rPr lang="en-US" sz="1800" dirty="0" smtClean="0">
                <a:solidFill>
                  <a:schemeClr val="tx1"/>
                </a:solidFill>
                <a:hlinkClick r:id="rId3"/>
              </a:rPr>
              <a:t>www.youtube.com/watch?v=Uazk21-BImU</a:t>
            </a:r>
            <a:endParaRPr lang="en-US" sz="1800" dirty="0" smtClean="0">
              <a:solidFill>
                <a:schemeClr val="tx1"/>
              </a:solidFill>
            </a:endParaRPr>
          </a:p>
          <a:p>
            <a:endParaRPr lang="en-US" sz="1800" dirty="0">
              <a:solidFill>
                <a:schemeClr val="tx1"/>
              </a:solidFill>
            </a:endParaRPr>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6096001" y="0"/>
            <a:ext cx="6165272" cy="6858000"/>
          </a:xfrm>
          <a:prstGeom prst="rect">
            <a:avLst/>
          </a:prstGeom>
          <a:noFill/>
          <a:ln>
            <a:noFill/>
          </a:ln>
        </p:spPr>
      </p:pic>
    </p:spTree>
    <p:extLst>
      <p:ext uri="{BB962C8B-B14F-4D97-AF65-F5344CB8AC3E}">
        <p14:creationId xmlns:p14="http://schemas.microsoft.com/office/powerpoint/2010/main" val="438194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Jersey City Census Data</a:t>
            </a:r>
            <a:endParaRPr lang="en-US" dirty="0"/>
          </a:p>
        </p:txBody>
      </p:sp>
      <p:pic>
        <p:nvPicPr>
          <p:cNvPr id="4" name="Picture 3"/>
          <p:cNvPicPr>
            <a:picLocks noChangeAspect="1"/>
          </p:cNvPicPr>
          <p:nvPr/>
        </p:nvPicPr>
        <p:blipFill>
          <a:blip r:embed="rId2"/>
          <a:stretch>
            <a:fillRect/>
          </a:stretch>
        </p:blipFill>
        <p:spPr>
          <a:xfrm>
            <a:off x="2699242" y="2410594"/>
            <a:ext cx="6793516" cy="2672684"/>
          </a:xfrm>
          <a:prstGeom prst="rect">
            <a:avLst/>
          </a:prstGeom>
        </p:spPr>
      </p:pic>
    </p:spTree>
    <p:extLst>
      <p:ext uri="{BB962C8B-B14F-4D97-AF65-F5344CB8AC3E}">
        <p14:creationId xmlns:p14="http://schemas.microsoft.com/office/powerpoint/2010/main" val="333465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65652" y="767289"/>
            <a:ext cx="6055959" cy="1402891"/>
          </a:xfrm>
          <a:prstGeom prst="rect">
            <a:avLst/>
          </a:prstGeom>
          <a:ln w="44450">
            <a:solidFill>
              <a:schemeClr val="accent3">
                <a:lumMod val="60000"/>
                <a:lumOff val="40000"/>
              </a:schemeClr>
            </a:solidFill>
          </a:ln>
        </p:spPr>
      </p:pic>
      <p:pic>
        <p:nvPicPr>
          <p:cNvPr id="5" name="Picture 4"/>
          <p:cNvPicPr>
            <a:picLocks noChangeAspect="1"/>
          </p:cNvPicPr>
          <p:nvPr/>
        </p:nvPicPr>
        <p:blipFill>
          <a:blip r:embed="rId3"/>
          <a:stretch>
            <a:fillRect/>
          </a:stretch>
        </p:blipFill>
        <p:spPr>
          <a:xfrm>
            <a:off x="734274" y="767289"/>
            <a:ext cx="4218356" cy="5082668"/>
          </a:xfrm>
          <a:prstGeom prst="rect">
            <a:avLst/>
          </a:prstGeom>
          <a:ln w="50800">
            <a:solidFill>
              <a:schemeClr val="accent3">
                <a:lumMod val="60000"/>
                <a:lumOff val="40000"/>
              </a:schemeClr>
            </a:solidFill>
          </a:ln>
        </p:spPr>
      </p:pic>
      <p:sp>
        <p:nvSpPr>
          <p:cNvPr id="6" name="TextBox 5"/>
          <p:cNvSpPr txBox="1"/>
          <p:nvPr/>
        </p:nvSpPr>
        <p:spPr>
          <a:xfrm>
            <a:off x="5365651" y="4086364"/>
            <a:ext cx="6055959" cy="1661993"/>
          </a:xfrm>
          <a:prstGeom prst="rect">
            <a:avLst/>
          </a:prstGeom>
          <a:noFill/>
        </p:spPr>
        <p:txBody>
          <a:bodyPr wrap="square" rtlCol="0">
            <a:spAutoFit/>
          </a:bodyPr>
          <a:lstStyle/>
          <a:p>
            <a:r>
              <a:rPr lang="en-US" sz="1200" dirty="0" smtClean="0"/>
              <a:t>The annual Consolidated End-of-Year Review letter contains recommendations from the Office of Fair Housing and Equal Opportunity (FHEO) at HUD. </a:t>
            </a:r>
          </a:p>
          <a:p>
            <a:endParaRPr lang="en-US" sz="1200" dirty="0"/>
          </a:p>
          <a:p>
            <a:r>
              <a:rPr lang="en-US" sz="1200" dirty="0" smtClean="0"/>
              <a:t>In the City’s 2019 Consolidated End-of-Year Review, the FHEO advises that they are awaiting our updated Language Access Plan (LEP). </a:t>
            </a:r>
          </a:p>
          <a:p>
            <a:endParaRPr lang="en-US" sz="1200" dirty="0"/>
          </a:p>
          <a:p>
            <a:r>
              <a:rPr lang="en-US" sz="1200" dirty="0" smtClean="0"/>
              <a:t>An LEP is a document that spells out how to provide services to individuals who are non-English speaking or have limited English proficiency</a:t>
            </a:r>
            <a:r>
              <a:rPr lang="en-US" dirty="0" smtClean="0"/>
              <a:t>. </a:t>
            </a:r>
            <a:endParaRPr lang="en-US" dirty="0"/>
          </a:p>
        </p:txBody>
      </p:sp>
      <p:pic>
        <p:nvPicPr>
          <p:cNvPr id="10" name="Picture 9"/>
          <p:cNvPicPr>
            <a:picLocks noChangeAspect="1"/>
          </p:cNvPicPr>
          <p:nvPr/>
        </p:nvPicPr>
        <p:blipFill>
          <a:blip r:embed="rId4"/>
          <a:stretch>
            <a:fillRect/>
          </a:stretch>
        </p:blipFill>
        <p:spPr>
          <a:xfrm>
            <a:off x="5365652" y="2395536"/>
            <a:ext cx="6055959" cy="1360879"/>
          </a:xfrm>
          <a:prstGeom prst="rect">
            <a:avLst/>
          </a:prstGeom>
          <a:ln w="47625">
            <a:solidFill>
              <a:schemeClr val="accent3">
                <a:lumMod val="60000"/>
                <a:lumOff val="40000"/>
              </a:schemeClr>
            </a:solidFill>
          </a:ln>
        </p:spPr>
      </p:pic>
    </p:spTree>
    <p:extLst>
      <p:ext uri="{BB962C8B-B14F-4D97-AF65-F5344CB8AC3E}">
        <p14:creationId xmlns:p14="http://schemas.microsoft.com/office/powerpoint/2010/main" val="3466800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Capacity Building Program Design</a:t>
            </a:r>
          </a:p>
        </p:txBody>
      </p:sp>
      <p:sp>
        <p:nvSpPr>
          <p:cNvPr id="9" name="Rectangle 8"/>
          <p:cNvSpPr/>
          <p:nvPr/>
        </p:nvSpPr>
        <p:spPr>
          <a:xfrm>
            <a:off x="2411482" y="4323382"/>
            <a:ext cx="7580416" cy="1626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Present your Ideas &amp; Have Conversations</a:t>
            </a:r>
          </a:p>
        </p:txBody>
      </p:sp>
      <p:pic>
        <p:nvPicPr>
          <p:cNvPr id="4" name="Content Placeholder 3"/>
          <p:cNvPicPr>
            <a:picLocks noGrp="1" noChangeAspect="1"/>
          </p:cNvPicPr>
          <p:nvPr>
            <p:ph idx="1"/>
          </p:nvPr>
        </p:nvPicPr>
        <p:blipFill>
          <a:blip r:embed="rId2"/>
          <a:stretch>
            <a:fillRect/>
          </a:stretch>
        </p:blipFill>
        <p:spPr>
          <a:xfrm>
            <a:off x="5006044" y="2367913"/>
            <a:ext cx="1822862" cy="1822862"/>
          </a:xfrm>
          <a:prstGeom prst="rect">
            <a:avLst/>
          </a:prstGeom>
        </p:spPr>
      </p:pic>
      <p:sp>
        <p:nvSpPr>
          <p:cNvPr id="10" name="Rectangle 9" descr="Presentation with bar chart"/>
          <p:cNvSpPr/>
          <p:nvPr/>
        </p:nvSpPr>
        <p:spPr>
          <a:xfrm>
            <a:off x="5395756" y="2757625"/>
            <a:ext cx="1043437" cy="1043437"/>
          </a:xfrm>
          <a:prstGeom prst="rect">
            <a:avLst/>
          </a:prstGeom>
          <a:blipFill>
            <a:blip r:embed="rId3">
              <a:extLst>
                <a:ext uri="{28A0092B-C50C-407E-A947-70E740481C1C}">
                  <a14:useLocalDpi xmlns:a14="http://schemas.microsoft.com/office/drawing/2010/main" val="0"/>
                </a:ext>
                <a:ext uri="{96DAC541-7B7A-43D3-8B79-37D633B846F1}">
                  <asvg:svgBlip xmlns="" xmlns:dgm="http://schemas.openxmlformats.org/drawingml/2006/diagram" xmlns:asvg="http://schemas.microsoft.com/office/drawing/2016/SVG/main" xmlns:lc="http://schemas.openxmlformats.org/drawingml/2006/lockedCanvas" r:embed="rId4"/>
                </a:ext>
              </a:extLst>
            </a:blip>
            <a:srcRect/>
            <a:stretch>
              <a:fillRect/>
            </a:stretch>
          </a:blipFill>
          <a:scene3d>
            <a:camera prst="orthographicFront"/>
            <a:lightRig rig="chilly" dir="t"/>
          </a:scene3d>
          <a:sp3d prstMaterial="translucentPowder">
            <a:bevelT w="127000" h="25400" prst="softRound"/>
          </a:sp3d>
        </p:spPr>
        <p:style>
          <a:lnRef idx="0">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834661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Capacity Building Program Design</a:t>
            </a:r>
          </a:p>
        </p:txBody>
      </p:sp>
      <p:sp>
        <p:nvSpPr>
          <p:cNvPr id="9" name="Rectangle 8"/>
          <p:cNvSpPr/>
          <p:nvPr/>
        </p:nvSpPr>
        <p:spPr>
          <a:xfrm>
            <a:off x="2394857" y="4356632"/>
            <a:ext cx="7580416" cy="1626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Geraldine R. Dodge Foundation and Rutgers Institute for Ethical Leadership launched of The Nonprofit Professionals of Color </a:t>
            </a:r>
            <a:r>
              <a:rPr lang="en-US" dirty="0" smtClean="0">
                <a:solidFill>
                  <a:schemeClr val="tx1"/>
                </a:solidFill>
              </a:rPr>
              <a:t>Collective </a:t>
            </a:r>
            <a:r>
              <a:rPr lang="en-US" dirty="0">
                <a:solidFill>
                  <a:schemeClr val="tx1"/>
                </a:solidFill>
              </a:rPr>
              <a:t>leadership series. </a:t>
            </a:r>
            <a:endParaRPr lang="en-US" dirty="0" smtClean="0">
              <a:solidFill>
                <a:schemeClr val="tx1"/>
              </a:solidFill>
            </a:endParaRPr>
          </a:p>
          <a:p>
            <a:pPr algn="ctr"/>
            <a:endParaRPr lang="en-US"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5006044" y="2367913"/>
            <a:ext cx="1822862" cy="1822862"/>
          </a:xfrm>
          <a:prstGeom prst="rect">
            <a:avLst/>
          </a:prstGeom>
        </p:spPr>
      </p:pic>
      <p:sp>
        <p:nvSpPr>
          <p:cNvPr id="10" name="Rectangle 9" descr="Presentation with bar chart"/>
          <p:cNvSpPr/>
          <p:nvPr/>
        </p:nvSpPr>
        <p:spPr>
          <a:xfrm>
            <a:off x="5395756" y="2757625"/>
            <a:ext cx="1043437" cy="1043437"/>
          </a:xfrm>
          <a:prstGeom prst="rect">
            <a:avLst/>
          </a:prstGeom>
          <a:blipFill>
            <a:blip r:embed="rId3">
              <a:extLst>
                <a:ext uri="{28A0092B-C50C-407E-A947-70E740481C1C}">
                  <a14:useLocalDpi xmlns:a14="http://schemas.microsoft.com/office/drawing/2010/main" val="0"/>
                </a:ext>
                <a:ext uri="{96DAC541-7B7A-43D3-8B79-37D633B846F1}">
                  <asvg:svgBlip xmlns="" xmlns:dgm="http://schemas.openxmlformats.org/drawingml/2006/diagram" xmlns:asvg="http://schemas.microsoft.com/office/drawing/2016/SVG/main" xmlns:lc="http://schemas.openxmlformats.org/drawingml/2006/lockedCanvas" r:embed="rId4"/>
                </a:ext>
              </a:extLst>
            </a:blip>
            <a:srcRect/>
            <a:stretch>
              <a:fillRect/>
            </a:stretch>
          </a:blipFill>
          <a:scene3d>
            <a:camera prst="orthographicFront"/>
            <a:lightRig rig="chilly" dir="t"/>
          </a:scene3d>
          <a:sp3d prstMaterial="translucentPowder">
            <a:bevelT w="127000" h="25400" prst="softRound"/>
          </a:sp3d>
        </p:spPr>
        <p:style>
          <a:lnRef idx="0">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61810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Capacity Building Program Design</a:t>
            </a:r>
          </a:p>
        </p:txBody>
      </p:sp>
      <p:sp>
        <p:nvSpPr>
          <p:cNvPr id="9" name="Rectangle 8"/>
          <p:cNvSpPr/>
          <p:nvPr/>
        </p:nvSpPr>
        <p:spPr>
          <a:xfrm>
            <a:off x="881149" y="4356633"/>
            <a:ext cx="10244051" cy="1626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Nonprofit Professionals of Color Collective is designed to provide a caucus space for New Jersey nonprofit professionals of color to engage in a supportive community for growth, professional development, and meaningful peer relationships. </a:t>
            </a:r>
          </a:p>
        </p:txBody>
      </p:sp>
      <p:pic>
        <p:nvPicPr>
          <p:cNvPr id="4" name="Content Placeholder 3"/>
          <p:cNvPicPr>
            <a:picLocks noGrp="1" noChangeAspect="1"/>
          </p:cNvPicPr>
          <p:nvPr>
            <p:ph idx="1"/>
          </p:nvPr>
        </p:nvPicPr>
        <p:blipFill>
          <a:blip r:embed="rId2"/>
          <a:stretch>
            <a:fillRect/>
          </a:stretch>
        </p:blipFill>
        <p:spPr>
          <a:xfrm>
            <a:off x="5006044" y="2367913"/>
            <a:ext cx="1822862" cy="1822862"/>
          </a:xfrm>
          <a:prstGeom prst="rect">
            <a:avLst/>
          </a:prstGeom>
        </p:spPr>
      </p:pic>
      <p:sp>
        <p:nvSpPr>
          <p:cNvPr id="10" name="Rectangle 9" descr="Presentation with bar chart"/>
          <p:cNvSpPr/>
          <p:nvPr/>
        </p:nvSpPr>
        <p:spPr>
          <a:xfrm>
            <a:off x="5395756" y="2757625"/>
            <a:ext cx="1043437" cy="1043437"/>
          </a:xfrm>
          <a:prstGeom prst="rect">
            <a:avLst/>
          </a:prstGeom>
          <a:blipFill>
            <a:blip r:embed="rId3">
              <a:extLst>
                <a:ext uri="{28A0092B-C50C-407E-A947-70E740481C1C}">
                  <a14:useLocalDpi xmlns:a14="http://schemas.microsoft.com/office/drawing/2010/main" val="0"/>
                </a:ext>
                <a:ext uri="{96DAC541-7B7A-43D3-8B79-37D633B846F1}">
                  <asvg:svgBlip xmlns="" xmlns:dgm="http://schemas.openxmlformats.org/drawingml/2006/diagram" xmlns:asvg="http://schemas.microsoft.com/office/drawing/2016/SVG/main" xmlns:lc="http://schemas.openxmlformats.org/drawingml/2006/lockedCanvas" r:embed="rId4"/>
                </a:ext>
              </a:extLst>
            </a:blip>
            <a:srcRect/>
            <a:stretch>
              <a:fillRect/>
            </a:stretch>
          </a:blipFill>
          <a:scene3d>
            <a:camera prst="orthographicFront"/>
            <a:lightRig rig="chilly" dir="t"/>
          </a:scene3d>
          <a:sp3d prstMaterial="translucentPowder">
            <a:bevelT w="127000" h="25400" prst="softRound"/>
          </a:sp3d>
        </p:spPr>
        <p:style>
          <a:lnRef idx="0">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654887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Capacity Building Program Design</a:t>
            </a:r>
          </a:p>
        </p:txBody>
      </p:sp>
      <p:sp>
        <p:nvSpPr>
          <p:cNvPr id="9" name="Rectangle 8"/>
          <p:cNvSpPr/>
          <p:nvPr/>
        </p:nvSpPr>
        <p:spPr>
          <a:xfrm>
            <a:off x="3333603" y="3965895"/>
            <a:ext cx="5558044" cy="23558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The course’s objectives include </a:t>
            </a:r>
            <a:r>
              <a:rPr lang="en-US" sz="1200" dirty="0">
                <a:solidFill>
                  <a:schemeClr val="tx1"/>
                </a:solidFill>
              </a:rPr>
              <a:t>facilitated topics covered throughout the series include: </a:t>
            </a:r>
          </a:p>
          <a:p>
            <a:r>
              <a:rPr lang="en-US" sz="1200" dirty="0">
                <a:solidFill>
                  <a:schemeClr val="tx1"/>
                </a:solidFill>
              </a:rPr>
              <a:t>•	Class and colorism;</a:t>
            </a:r>
          </a:p>
          <a:p>
            <a:r>
              <a:rPr lang="en-US" sz="1200" dirty="0">
                <a:solidFill>
                  <a:schemeClr val="tx1"/>
                </a:solidFill>
              </a:rPr>
              <a:t>•	Safe spaces and intersectionality;  </a:t>
            </a:r>
          </a:p>
          <a:p>
            <a:r>
              <a:rPr lang="en-US" sz="1200" dirty="0">
                <a:solidFill>
                  <a:schemeClr val="tx1"/>
                </a:solidFill>
              </a:rPr>
              <a:t>•	Recognizing inner power;  </a:t>
            </a:r>
          </a:p>
          <a:p>
            <a:r>
              <a:rPr lang="en-US" sz="1200" dirty="0">
                <a:solidFill>
                  <a:schemeClr val="tx1"/>
                </a:solidFill>
              </a:rPr>
              <a:t>•	Shifting systems and navigating upward mobility;  </a:t>
            </a:r>
          </a:p>
          <a:p>
            <a:r>
              <a:rPr lang="en-US" sz="1200" dirty="0">
                <a:solidFill>
                  <a:schemeClr val="tx1"/>
                </a:solidFill>
              </a:rPr>
              <a:t>•	Recognizing and managing allies;  </a:t>
            </a:r>
          </a:p>
          <a:p>
            <a:r>
              <a:rPr lang="en-US" sz="1200" dirty="0">
                <a:solidFill>
                  <a:schemeClr val="tx1"/>
                </a:solidFill>
              </a:rPr>
              <a:t>•	Politics in the workplace;  </a:t>
            </a:r>
          </a:p>
          <a:p>
            <a:r>
              <a:rPr lang="en-US" sz="1200" dirty="0">
                <a:solidFill>
                  <a:schemeClr val="tx1"/>
                </a:solidFill>
              </a:rPr>
              <a:t>•	Speaking truth to power and consequences  </a:t>
            </a:r>
          </a:p>
          <a:p>
            <a:r>
              <a:rPr lang="en-US" sz="1200" dirty="0">
                <a:solidFill>
                  <a:schemeClr val="tx1"/>
                </a:solidFill>
              </a:rPr>
              <a:t>•	Fundraising </a:t>
            </a:r>
            <a:endParaRPr lang="en-US" sz="1200" dirty="0" smtClean="0">
              <a:solidFill>
                <a:schemeClr val="tx1"/>
              </a:solidFill>
            </a:endParaRPr>
          </a:p>
          <a:p>
            <a:endParaRPr lang="en-US" sz="1200"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5072545" y="1914532"/>
            <a:ext cx="1822862" cy="1822862"/>
          </a:xfrm>
          <a:prstGeom prst="rect">
            <a:avLst/>
          </a:prstGeom>
        </p:spPr>
      </p:pic>
      <p:sp>
        <p:nvSpPr>
          <p:cNvPr id="10" name="Rectangle 9" descr="Presentation with bar chart"/>
          <p:cNvSpPr/>
          <p:nvPr/>
        </p:nvSpPr>
        <p:spPr>
          <a:xfrm>
            <a:off x="5462257" y="2242695"/>
            <a:ext cx="1043437" cy="1043437"/>
          </a:xfrm>
          <a:prstGeom prst="rect">
            <a:avLst/>
          </a:prstGeom>
          <a:blipFill>
            <a:blip r:embed="rId3">
              <a:extLst>
                <a:ext uri="{28A0092B-C50C-407E-A947-70E740481C1C}">
                  <a14:useLocalDpi xmlns:a14="http://schemas.microsoft.com/office/drawing/2010/main" val="0"/>
                </a:ext>
                <a:ext uri="{96DAC541-7B7A-43D3-8B79-37D633B846F1}">
                  <asvg:svgBlip xmlns="" xmlns:dgm="http://schemas.openxmlformats.org/drawingml/2006/diagram" xmlns:asvg="http://schemas.microsoft.com/office/drawing/2016/SVG/main" xmlns:lc="http://schemas.openxmlformats.org/drawingml/2006/lockedCanvas" r:embed="rId4"/>
                </a:ext>
              </a:extLst>
            </a:blip>
            <a:srcRect/>
            <a:stretch>
              <a:fillRect/>
            </a:stretch>
          </a:blipFill>
          <a:scene3d>
            <a:camera prst="orthographicFront"/>
            <a:lightRig rig="chilly" dir="t"/>
          </a:scene3d>
          <a:sp3d prstMaterial="translucentPowder">
            <a:bevelT w="127000" h="25400" prst="softRound"/>
          </a:sp3d>
        </p:spPr>
        <p:style>
          <a:lnRef idx="0">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525717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Capacity Building Program Design</a:t>
            </a:r>
          </a:p>
        </p:txBody>
      </p:sp>
      <p:sp>
        <p:nvSpPr>
          <p:cNvPr id="9" name="Rectangle 8"/>
          <p:cNvSpPr/>
          <p:nvPr/>
        </p:nvSpPr>
        <p:spPr>
          <a:xfrm>
            <a:off x="3892732" y="4362994"/>
            <a:ext cx="4214947" cy="1637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Make it actionable with 5 the year </a:t>
            </a:r>
            <a:r>
              <a:rPr lang="en-US" dirty="0" smtClean="0">
                <a:solidFill>
                  <a:schemeClr val="tx1"/>
                </a:solidFill>
              </a:rPr>
              <a:t>C-Plan</a:t>
            </a:r>
            <a:endParaRPr lang="en-US"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5006044" y="2350496"/>
            <a:ext cx="1822862" cy="1822862"/>
          </a:xfrm>
          <a:prstGeom prst="rect">
            <a:avLst/>
          </a:prstGeom>
        </p:spPr>
      </p:pic>
      <p:pic>
        <p:nvPicPr>
          <p:cNvPr id="5" name="Picture 4"/>
          <p:cNvPicPr>
            <a:picLocks noChangeAspect="1"/>
          </p:cNvPicPr>
          <p:nvPr/>
        </p:nvPicPr>
        <p:blipFill>
          <a:blip r:embed="rId3"/>
          <a:stretch>
            <a:fillRect/>
          </a:stretch>
        </p:blipFill>
        <p:spPr>
          <a:xfrm>
            <a:off x="5393173" y="2737625"/>
            <a:ext cx="1048603" cy="1048603"/>
          </a:xfrm>
          <a:prstGeom prst="rect">
            <a:avLst/>
          </a:prstGeom>
        </p:spPr>
      </p:pic>
    </p:spTree>
    <p:extLst>
      <p:ext uri="{BB962C8B-B14F-4D97-AF65-F5344CB8AC3E}">
        <p14:creationId xmlns:p14="http://schemas.microsoft.com/office/powerpoint/2010/main" val="4101317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43038941"/>
              </p:ext>
            </p:extLst>
          </p:nvPr>
        </p:nvGraphicFramePr>
        <p:xfrm>
          <a:off x="5562937" y="1089886"/>
          <a:ext cx="5869479" cy="4784636"/>
        </p:xfrm>
        <a:graphic>
          <a:graphicData uri="http://schemas.openxmlformats.org/drawingml/2006/table">
            <a:tbl>
              <a:tblPr>
                <a:tableStyleId>{5C22544A-7EE6-4342-B048-85BDC9FD1C3A}</a:tableStyleId>
              </a:tblPr>
              <a:tblGrid>
                <a:gridCol w="632983">
                  <a:extLst>
                    <a:ext uri="{9D8B030D-6E8A-4147-A177-3AD203B41FA5}">
                      <a16:colId xmlns:a16="http://schemas.microsoft.com/office/drawing/2014/main" val="1790254687"/>
                    </a:ext>
                  </a:extLst>
                </a:gridCol>
                <a:gridCol w="1841405">
                  <a:extLst>
                    <a:ext uri="{9D8B030D-6E8A-4147-A177-3AD203B41FA5}">
                      <a16:colId xmlns:a16="http://schemas.microsoft.com/office/drawing/2014/main" val="2235101866"/>
                    </a:ext>
                  </a:extLst>
                </a:gridCol>
                <a:gridCol w="1323510">
                  <a:extLst>
                    <a:ext uri="{9D8B030D-6E8A-4147-A177-3AD203B41FA5}">
                      <a16:colId xmlns:a16="http://schemas.microsoft.com/office/drawing/2014/main" val="3420646033"/>
                    </a:ext>
                  </a:extLst>
                </a:gridCol>
                <a:gridCol w="644492">
                  <a:extLst>
                    <a:ext uri="{9D8B030D-6E8A-4147-A177-3AD203B41FA5}">
                      <a16:colId xmlns:a16="http://schemas.microsoft.com/office/drawing/2014/main" val="554154649"/>
                    </a:ext>
                  </a:extLst>
                </a:gridCol>
                <a:gridCol w="1427089">
                  <a:extLst>
                    <a:ext uri="{9D8B030D-6E8A-4147-A177-3AD203B41FA5}">
                      <a16:colId xmlns:a16="http://schemas.microsoft.com/office/drawing/2014/main" val="1722906610"/>
                    </a:ext>
                  </a:extLst>
                </a:gridCol>
              </a:tblGrid>
              <a:tr h="155369">
                <a:tc>
                  <a:txBody>
                    <a:bodyPr/>
                    <a:lstStyle/>
                    <a:p>
                      <a:pPr algn="l" fontAlgn="b"/>
                      <a:r>
                        <a:rPr lang="en-US" sz="900" u="none" strike="noStrike">
                          <a:effectLst/>
                        </a:rPr>
                        <a:t>Language</a:t>
                      </a:r>
                      <a:endParaRPr lang="en-US" sz="900" b="1"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Ethnic Outreach</a:t>
                      </a:r>
                      <a:endParaRPr lang="en-US" sz="900" b="1"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Publication Name</a:t>
                      </a:r>
                      <a:endParaRPr lang="en-US" sz="900" b="1"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Media Type</a:t>
                      </a:r>
                      <a:endParaRPr lang="en-US" sz="900" b="1"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Distributed to (Locations)</a:t>
                      </a:r>
                      <a:endParaRPr lang="en-US" sz="900" b="1"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2216094489"/>
                  </a:ext>
                </a:extLst>
              </a:tr>
              <a:tr h="146737">
                <a:tc>
                  <a:txBody>
                    <a:bodyPr/>
                    <a:lstStyle/>
                    <a:p>
                      <a:pPr algn="l" fontAlgn="b"/>
                      <a:r>
                        <a:rPr lang="en-US" sz="900" u="none" strike="noStrike">
                          <a:effectLst/>
                        </a:rPr>
                        <a:t>Arabic</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Arab</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Arab Voice Newspaper</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Jersey City, Patterson, NY</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2486015469"/>
                  </a:ext>
                </a:extLst>
              </a:tr>
              <a:tr h="146737">
                <a:tc>
                  <a:txBody>
                    <a:bodyPr/>
                    <a:lstStyle/>
                    <a:p>
                      <a:pPr algn="l" fontAlgn="b"/>
                      <a:r>
                        <a:rPr lang="en-US" sz="900" u="none" strike="noStrike">
                          <a:effectLst/>
                        </a:rPr>
                        <a:t>Chinese</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Chinese</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World Journal</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NJ/NY</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1323858671"/>
                  </a:ext>
                </a:extLst>
              </a:tr>
              <a:tr h="146737">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2437525707"/>
                  </a:ext>
                </a:extLst>
              </a:tr>
              <a:tr h="146737">
                <a:tc>
                  <a:txBody>
                    <a:bodyPr/>
                    <a:lstStyle/>
                    <a:p>
                      <a:pPr algn="l" fontAlgn="b"/>
                      <a:r>
                        <a:rPr lang="en-US" sz="900" u="none" strike="noStrike">
                          <a:effectLst/>
                        </a:rPr>
                        <a:t>English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Italian-American</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Italian Tribune</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NJ, NY</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2094343819"/>
                  </a:ext>
                </a:extLst>
              </a:tr>
              <a:tr h="146737">
                <a:tc>
                  <a:txBody>
                    <a:bodyPr/>
                    <a:lstStyle/>
                    <a:p>
                      <a:pPr algn="l" fontAlgn="b"/>
                      <a:r>
                        <a:rPr lang="en-US" sz="900" u="none" strike="noStrike">
                          <a:effectLst/>
                        </a:rPr>
                        <a:t>English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Indian-American</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Desi Talk</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Jersey City, NJ, NY, other</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3290427260"/>
                  </a:ext>
                </a:extLst>
              </a:tr>
              <a:tr h="146737">
                <a:tc>
                  <a:txBody>
                    <a:bodyPr/>
                    <a:lstStyle/>
                    <a:p>
                      <a:pPr algn="l" fontAlgn="b"/>
                      <a:r>
                        <a:rPr lang="en-US" sz="900" u="none" strike="noStrike">
                          <a:effectLst/>
                        </a:rPr>
                        <a:t>English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Filipino-American</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Filipino Express</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Jersey City, NJ</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3268462392"/>
                  </a:ext>
                </a:extLst>
              </a:tr>
              <a:tr h="146737">
                <a:tc>
                  <a:txBody>
                    <a:bodyPr/>
                    <a:lstStyle/>
                    <a:p>
                      <a:pPr algn="l" fontAlgn="b"/>
                      <a:r>
                        <a:rPr lang="en-US" sz="900" u="none" strike="noStrike">
                          <a:effectLst/>
                        </a:rPr>
                        <a:t>English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Indian-American</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India Abroad</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Jersey City, NY</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2856133861"/>
                  </a:ext>
                </a:extLst>
              </a:tr>
              <a:tr h="146737">
                <a:tc>
                  <a:txBody>
                    <a:bodyPr/>
                    <a:lstStyle/>
                    <a:p>
                      <a:pPr algn="l" fontAlgn="b"/>
                      <a:r>
                        <a:rPr lang="en-US" sz="900" u="none" strike="noStrike">
                          <a:effectLst/>
                        </a:rPr>
                        <a:t>English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All(English speaking)</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The Bayonne Reporter</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Bayonne, NJ</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1837637037"/>
                  </a:ext>
                </a:extLst>
              </a:tr>
              <a:tr h="146737">
                <a:tc>
                  <a:txBody>
                    <a:bodyPr/>
                    <a:lstStyle/>
                    <a:p>
                      <a:pPr algn="l" fontAlgn="b"/>
                      <a:r>
                        <a:rPr lang="en-US" sz="900" u="none" strike="noStrike">
                          <a:effectLst/>
                        </a:rPr>
                        <a:t>English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All(English speaking)</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The Hoboken Reporter</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Hoboken, NJ</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2033071636"/>
                  </a:ext>
                </a:extLst>
              </a:tr>
              <a:tr h="0">
                <a:tc>
                  <a:txBody>
                    <a:bodyPr/>
                    <a:lstStyle/>
                    <a:p>
                      <a:pPr algn="l" fontAlgn="b"/>
                      <a:r>
                        <a:rPr lang="en-US" sz="900" u="none" strike="noStrike">
                          <a:effectLst/>
                        </a:rPr>
                        <a:t>English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All(English speaking)</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The Jersey City Reporter</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Jersey CIty, NJ</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2973980732"/>
                  </a:ext>
                </a:extLst>
              </a:tr>
              <a:tr h="146737">
                <a:tc>
                  <a:txBody>
                    <a:bodyPr/>
                    <a:lstStyle/>
                    <a:p>
                      <a:pPr algn="l" fontAlgn="b"/>
                      <a:r>
                        <a:rPr lang="en-US" sz="900" u="none" strike="noStrike">
                          <a:effectLst/>
                        </a:rPr>
                        <a:t>English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All(English speaking)</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The Jersey Journal</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Hudson County, NJ</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719319987"/>
                  </a:ext>
                </a:extLst>
              </a:tr>
              <a:tr h="409242">
                <a:tc>
                  <a:txBody>
                    <a:bodyPr/>
                    <a:lstStyle/>
                    <a:p>
                      <a:pPr algn="l" fontAlgn="b"/>
                      <a:r>
                        <a:rPr lang="en-US" sz="900" u="none" strike="noStrike">
                          <a:effectLst/>
                        </a:rPr>
                        <a:t>English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All(English speaking)</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dirty="0">
                          <a:effectLst/>
                        </a:rPr>
                        <a:t>The Star Ledger</a:t>
                      </a:r>
                      <a:endParaRPr lang="en-US" sz="900" b="0" i="0" u="none" strike="noStrike" dirty="0">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NJ</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1112107927"/>
                  </a:ext>
                </a:extLst>
              </a:tr>
              <a:tr h="146737">
                <a:tc>
                  <a:txBody>
                    <a:bodyPr/>
                    <a:lstStyle/>
                    <a:p>
                      <a:pPr algn="l" fontAlgn="b"/>
                      <a:r>
                        <a:rPr lang="en-US" sz="900" u="none" strike="noStrike">
                          <a:effectLst/>
                        </a:rPr>
                        <a:t>French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dirty="0">
                          <a:effectLst/>
                        </a:rPr>
                        <a:t>French, French Speaking Diaspora</a:t>
                      </a:r>
                      <a:endParaRPr lang="en-US" sz="900" b="0" i="0" u="none" strike="noStrike" dirty="0">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France-Amérique</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NJ/NY, other</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76499435"/>
                  </a:ext>
                </a:extLst>
              </a:tr>
              <a:tr h="146737">
                <a:tc>
                  <a:txBody>
                    <a:bodyPr/>
                    <a:lstStyle/>
                    <a:p>
                      <a:pPr algn="l" fontAlgn="b"/>
                      <a:r>
                        <a:rPr lang="en-US" sz="900" u="none" strike="noStrike">
                          <a:effectLst/>
                        </a:rPr>
                        <a:t>Gujarati</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Indian-American</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Gujarat Times</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Jersey City, NJ, NY, other</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3393022229"/>
                  </a:ext>
                </a:extLst>
              </a:tr>
              <a:tr h="146737">
                <a:tc>
                  <a:txBody>
                    <a:bodyPr/>
                    <a:lstStyle/>
                    <a:p>
                      <a:pPr algn="l" fontAlgn="b"/>
                      <a:r>
                        <a:rPr lang="en-US" sz="900" u="none" strike="noStrike">
                          <a:effectLst/>
                        </a:rPr>
                        <a:t>Polish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Polish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Kurier Plus</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NJ/NY</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51672736"/>
                  </a:ext>
                </a:extLst>
              </a:tr>
              <a:tr h="146737">
                <a:tc>
                  <a:txBody>
                    <a:bodyPr/>
                    <a:lstStyle/>
                    <a:p>
                      <a:pPr algn="l" fontAlgn="b"/>
                      <a:r>
                        <a:rPr lang="en-US" sz="900" u="none" strike="noStrike">
                          <a:effectLst/>
                        </a:rPr>
                        <a:t>Polish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Polish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White Eagle Media</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Jersey City, NJ, NY, other</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3679752559"/>
                  </a:ext>
                </a:extLst>
              </a:tr>
              <a:tr h="146737">
                <a:tc>
                  <a:txBody>
                    <a:bodyPr/>
                    <a:lstStyle/>
                    <a:p>
                      <a:pPr algn="l" fontAlgn="b"/>
                      <a:r>
                        <a:rPr lang="en-US" sz="900" u="none" strike="noStrike">
                          <a:effectLst/>
                        </a:rPr>
                        <a:t>Portuguese</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Portuguese</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dirty="0" err="1">
                          <a:effectLst/>
                        </a:rPr>
                        <a:t>Luso</a:t>
                      </a:r>
                      <a:r>
                        <a:rPr lang="en-US" sz="900" u="none" strike="noStrike" dirty="0">
                          <a:effectLst/>
                        </a:rPr>
                        <a:t>-Americano</a:t>
                      </a:r>
                      <a:endParaRPr lang="en-US" sz="900" b="0" i="0" u="none" strike="noStrike" dirty="0">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Newark, NJ</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1137965334"/>
                  </a:ext>
                </a:extLst>
              </a:tr>
              <a:tr h="164000">
                <a:tc>
                  <a:txBody>
                    <a:bodyPr/>
                    <a:lstStyle/>
                    <a:p>
                      <a:pPr algn="l" fontAlgn="b"/>
                      <a:r>
                        <a:rPr lang="en-US" sz="900" u="none" strike="noStrike">
                          <a:effectLst/>
                        </a:rPr>
                        <a:t>Spanish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Latino/Hispanic</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EL Especialito</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NJ/NY</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474505104"/>
                  </a:ext>
                </a:extLst>
              </a:tr>
              <a:tr h="146737">
                <a:tc>
                  <a:txBody>
                    <a:bodyPr/>
                    <a:lstStyle/>
                    <a:p>
                      <a:pPr algn="l" fontAlgn="b"/>
                      <a:r>
                        <a:rPr lang="en-US" sz="900" u="none" strike="noStrike">
                          <a:effectLst/>
                        </a:rPr>
                        <a:t>Spanish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Latino/Hispanic, Ecuadorian</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Ecuador News</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Jersey City, NJ, NY</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1906732354"/>
                  </a:ext>
                </a:extLst>
              </a:tr>
              <a:tr h="146737">
                <a:tc>
                  <a:txBody>
                    <a:bodyPr/>
                    <a:lstStyle/>
                    <a:p>
                      <a:pPr algn="l" fontAlgn="b"/>
                      <a:r>
                        <a:rPr lang="en-US" sz="900" u="none" strike="noStrike">
                          <a:effectLst/>
                        </a:rPr>
                        <a:t>Spanish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Latino/Hispanic</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El Diario</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Jersey City, NJ, NY</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2742211028"/>
                  </a:ext>
                </a:extLst>
              </a:tr>
              <a:tr h="146737">
                <a:tc>
                  <a:txBody>
                    <a:bodyPr/>
                    <a:lstStyle/>
                    <a:p>
                      <a:pPr algn="l" fontAlgn="b"/>
                      <a:r>
                        <a:rPr lang="en-US" sz="900" u="none" strike="noStrike">
                          <a:effectLst/>
                        </a:rPr>
                        <a:t>English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Indian-American</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Tiranga</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Jersey City, NJ, NY, PA</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2846881183"/>
                  </a:ext>
                </a:extLst>
              </a:tr>
              <a:tr h="146737">
                <a:tc>
                  <a:txBody>
                    <a:bodyPr/>
                    <a:lstStyle/>
                    <a:p>
                      <a:pPr algn="l" fontAlgn="b"/>
                      <a:r>
                        <a:rPr lang="en-US" sz="900" u="none" strike="noStrike">
                          <a:effectLst/>
                        </a:rPr>
                        <a:t>English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Indian-American</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The Indian Panorama</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Jersey City, NY, TX</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1787333773"/>
                  </a:ext>
                </a:extLst>
              </a:tr>
              <a:tr h="146737">
                <a:tc>
                  <a:txBody>
                    <a:bodyPr/>
                    <a:lstStyle/>
                    <a:p>
                      <a:pPr algn="l" fontAlgn="b"/>
                      <a:r>
                        <a:rPr lang="en-US" sz="900" u="none" strike="noStrike">
                          <a:effectLst/>
                        </a:rPr>
                        <a:t>Spanish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Latino/Hispanic</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La Voz</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Jersey City, NJ</a:t>
                      </a:r>
                      <a:endParaRPr lang="en-US" sz="900" b="0" i="0" u="none" strike="noStrike">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478355536"/>
                  </a:ext>
                </a:extLst>
              </a:tr>
              <a:tr h="302105">
                <a:tc>
                  <a:txBody>
                    <a:bodyPr/>
                    <a:lstStyle/>
                    <a:p>
                      <a:pPr algn="l" fontAlgn="b"/>
                      <a:r>
                        <a:rPr lang="en-US" sz="900" u="none" strike="noStrike">
                          <a:effectLst/>
                        </a:rPr>
                        <a:t>English</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Indian-American</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News India Times</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a:effectLst/>
                        </a:rPr>
                        <a:t>Digital/Print</a:t>
                      </a:r>
                      <a:endParaRPr lang="en-US" sz="900" b="0" i="0" u="none" strike="noStrike">
                        <a:solidFill>
                          <a:srgbClr val="000000"/>
                        </a:solidFill>
                        <a:effectLst/>
                        <a:latin typeface="Arial" panose="020B0604020202020204" pitchFamily="34" charset="0"/>
                      </a:endParaRPr>
                    </a:p>
                  </a:txBody>
                  <a:tcPr marL="8632" marR="8632" marT="8632" marB="0" anchor="b"/>
                </a:tc>
                <a:tc>
                  <a:txBody>
                    <a:bodyPr/>
                    <a:lstStyle/>
                    <a:p>
                      <a:pPr algn="l" fontAlgn="b"/>
                      <a:r>
                        <a:rPr lang="en-US" sz="900" u="none" strike="noStrike" dirty="0">
                          <a:effectLst/>
                        </a:rPr>
                        <a:t>National</a:t>
                      </a:r>
                      <a:endParaRPr lang="en-US" sz="900" b="0" i="0" u="none" strike="noStrike" dirty="0">
                        <a:solidFill>
                          <a:srgbClr val="000000"/>
                        </a:solidFill>
                        <a:effectLst/>
                        <a:latin typeface="Arial" panose="020B0604020202020204" pitchFamily="34" charset="0"/>
                      </a:endParaRPr>
                    </a:p>
                  </a:txBody>
                  <a:tcPr marL="8632" marR="8632" marT="8632" marB="0" anchor="b"/>
                </a:tc>
                <a:extLst>
                  <a:ext uri="{0D108BD9-81ED-4DB2-BD59-A6C34878D82A}">
                    <a16:rowId xmlns:a16="http://schemas.microsoft.com/office/drawing/2014/main" val="269254576"/>
                  </a:ext>
                </a:extLst>
              </a:tr>
            </a:tbl>
          </a:graphicData>
        </a:graphic>
      </p:graphicFrame>
      <p:sp>
        <p:nvSpPr>
          <p:cNvPr id="5" name="TextBox 4"/>
          <p:cNvSpPr txBox="1"/>
          <p:nvPr/>
        </p:nvSpPr>
        <p:spPr>
          <a:xfrm>
            <a:off x="716096" y="1781290"/>
            <a:ext cx="4450815" cy="3139321"/>
          </a:xfrm>
          <a:prstGeom prst="rect">
            <a:avLst/>
          </a:prstGeom>
          <a:noFill/>
        </p:spPr>
        <p:txBody>
          <a:bodyPr wrap="square" rtlCol="0">
            <a:spAutoFit/>
          </a:bodyPr>
          <a:lstStyle/>
          <a:p>
            <a:r>
              <a:rPr lang="en-US" dirty="0" smtClean="0"/>
              <a:t>As a part of our continued efforts to reach as many constituents of the City as we can, we are set to approach several foreign language publications that serve Jersey City and beyond to display our public notices. </a:t>
            </a:r>
          </a:p>
          <a:p>
            <a:endParaRPr lang="en-US" dirty="0"/>
          </a:p>
          <a:p>
            <a:r>
              <a:rPr lang="en-US" dirty="0" smtClean="0"/>
              <a:t>These efforts will enable us to reach residents that speak Arabic, Chinese, Italian, French, Portuguese, Spanish, Polish and more. </a:t>
            </a:r>
            <a:endParaRPr lang="en-US" dirty="0"/>
          </a:p>
        </p:txBody>
      </p:sp>
    </p:spTree>
    <p:extLst>
      <p:ext uri="{BB962C8B-B14F-4D97-AF65-F5344CB8AC3E}">
        <p14:creationId xmlns:p14="http://schemas.microsoft.com/office/powerpoint/2010/main" val="4179565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Capacity Building Program Design</a:t>
            </a:r>
          </a:p>
        </p:txBody>
      </p:sp>
      <p:sp>
        <p:nvSpPr>
          <p:cNvPr id="9" name="Rectangle 8"/>
          <p:cNvSpPr/>
          <p:nvPr/>
        </p:nvSpPr>
        <p:spPr>
          <a:xfrm>
            <a:off x="3399906" y="3599411"/>
            <a:ext cx="5311832" cy="2759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r>
              <a:rPr lang="en-US" dirty="0" smtClean="0">
                <a:solidFill>
                  <a:schemeClr val="tx1"/>
                </a:solidFill>
              </a:rPr>
              <a:t>Hire a Diverse </a:t>
            </a:r>
            <a:r>
              <a:rPr lang="en-US" dirty="0">
                <a:solidFill>
                  <a:schemeClr val="tx1"/>
                </a:solidFill>
              </a:rPr>
              <a:t>W</a:t>
            </a:r>
            <a:r>
              <a:rPr lang="en-US" dirty="0" smtClean="0">
                <a:solidFill>
                  <a:schemeClr val="tx1"/>
                </a:solidFill>
              </a:rPr>
              <a:t>orkforce </a:t>
            </a:r>
            <a:endParaRPr lang="en-US" dirty="0">
              <a:solidFill>
                <a:schemeClr val="tx1"/>
              </a:solidFill>
            </a:endParaRPr>
          </a:p>
          <a:p>
            <a:pPr algn="ctr"/>
            <a:endParaRPr lang="en-US" dirty="0" smtClean="0">
              <a:solidFill>
                <a:schemeClr val="tx1"/>
              </a:solidFill>
            </a:endParaRPr>
          </a:p>
          <a:p>
            <a:pPr algn="ctr"/>
            <a:r>
              <a:rPr lang="en-US" dirty="0" smtClean="0">
                <a:solidFill>
                  <a:schemeClr val="tx1"/>
                </a:solidFill>
              </a:rPr>
              <a:t>Make it part TA session FY 22</a:t>
            </a:r>
          </a:p>
          <a:p>
            <a:pPr algn="ctr"/>
            <a:endParaRPr lang="en-US" dirty="0" smtClean="0">
              <a:solidFill>
                <a:schemeClr val="tx1"/>
              </a:solidFill>
            </a:endParaRPr>
          </a:p>
          <a:p>
            <a:pPr algn="ctr"/>
            <a:r>
              <a:rPr lang="en-US" dirty="0" smtClean="0">
                <a:solidFill>
                  <a:schemeClr val="tx1"/>
                </a:solidFill>
              </a:rPr>
              <a:t>Embrace Rolling </a:t>
            </a:r>
            <a:r>
              <a:rPr lang="en-US" dirty="0" smtClean="0">
                <a:solidFill>
                  <a:schemeClr val="tx1"/>
                </a:solidFill>
              </a:rPr>
              <a:t>Applications and budget grant dollars.</a:t>
            </a:r>
          </a:p>
          <a:p>
            <a:pPr algn="ctr"/>
            <a:endParaRPr lang="en-US" dirty="0" smtClean="0">
              <a:solidFill>
                <a:schemeClr val="tx1"/>
              </a:solidFill>
            </a:endParaRPr>
          </a:p>
          <a:p>
            <a:pPr algn="ctr"/>
            <a:r>
              <a:rPr lang="en-US" dirty="0" smtClean="0">
                <a:solidFill>
                  <a:schemeClr val="tx1"/>
                </a:solidFill>
              </a:rPr>
              <a:t>City also established Office of Diversity and Inclusion and Office of Welcoming Communities.</a:t>
            </a:r>
            <a:endParaRPr lang="en-US" dirty="0" smtClean="0">
              <a:solidFill>
                <a:schemeClr val="tx1"/>
              </a:solidFill>
            </a:endParaRPr>
          </a:p>
          <a:p>
            <a:pPr algn="ctr"/>
            <a:endParaRPr lang="en-US" dirty="0" smtClean="0"/>
          </a:p>
          <a:p>
            <a:pPr algn="ctr"/>
            <a:endParaRPr lang="en-US" dirty="0"/>
          </a:p>
        </p:txBody>
      </p:sp>
      <p:pic>
        <p:nvPicPr>
          <p:cNvPr id="4" name="Content Placeholder 3"/>
          <p:cNvPicPr>
            <a:picLocks noGrp="1" noChangeAspect="1"/>
          </p:cNvPicPr>
          <p:nvPr>
            <p:ph idx="1"/>
          </p:nvPr>
        </p:nvPicPr>
        <p:blipFill>
          <a:blip r:embed="rId2"/>
          <a:stretch>
            <a:fillRect/>
          </a:stretch>
        </p:blipFill>
        <p:spPr>
          <a:xfrm>
            <a:off x="4906289" y="1692884"/>
            <a:ext cx="1822862" cy="1822862"/>
          </a:xfrm>
          <a:prstGeom prst="rect">
            <a:avLst/>
          </a:prstGeom>
        </p:spPr>
      </p:pic>
      <p:pic>
        <p:nvPicPr>
          <p:cNvPr id="5" name="Picture 4"/>
          <p:cNvPicPr>
            <a:picLocks noChangeAspect="1"/>
          </p:cNvPicPr>
          <p:nvPr/>
        </p:nvPicPr>
        <p:blipFill>
          <a:blip r:embed="rId3"/>
          <a:stretch>
            <a:fillRect/>
          </a:stretch>
        </p:blipFill>
        <p:spPr>
          <a:xfrm>
            <a:off x="5293418" y="1882586"/>
            <a:ext cx="1048603" cy="1048603"/>
          </a:xfrm>
          <a:prstGeom prst="rect">
            <a:avLst/>
          </a:prstGeom>
        </p:spPr>
      </p:pic>
    </p:spTree>
    <p:extLst>
      <p:ext uri="{BB962C8B-B14F-4D97-AF65-F5344CB8AC3E}">
        <p14:creationId xmlns:p14="http://schemas.microsoft.com/office/powerpoint/2010/main" val="2967861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9708" y="415635"/>
            <a:ext cx="5174337" cy="6010103"/>
          </a:xfrm>
          <a:prstGeom prst="rect">
            <a:avLst/>
          </a:prstGeom>
          <a:effectLst>
            <a:softEdge rad="127000"/>
          </a:effectLst>
        </p:spPr>
      </p:pic>
      <p:pic>
        <p:nvPicPr>
          <p:cNvPr id="2" name="Picture 1"/>
          <p:cNvPicPr>
            <a:picLocks noChangeAspect="1"/>
          </p:cNvPicPr>
          <p:nvPr/>
        </p:nvPicPr>
        <p:blipFill>
          <a:blip r:embed="rId3"/>
          <a:stretch>
            <a:fillRect/>
          </a:stretch>
        </p:blipFill>
        <p:spPr>
          <a:xfrm>
            <a:off x="8858747" y="415635"/>
            <a:ext cx="2920237" cy="2693325"/>
          </a:xfrm>
          <a:prstGeom prst="rect">
            <a:avLst/>
          </a:prstGeom>
        </p:spPr>
      </p:pic>
      <p:pic>
        <p:nvPicPr>
          <p:cNvPr id="3" name="Picture 2"/>
          <p:cNvPicPr>
            <a:picLocks noChangeAspect="1"/>
          </p:cNvPicPr>
          <p:nvPr/>
        </p:nvPicPr>
        <p:blipFill>
          <a:blip r:embed="rId4"/>
          <a:stretch>
            <a:fillRect/>
          </a:stretch>
        </p:blipFill>
        <p:spPr>
          <a:xfrm>
            <a:off x="393070" y="4023360"/>
            <a:ext cx="2886638" cy="2402378"/>
          </a:xfrm>
          <a:prstGeom prst="rect">
            <a:avLst/>
          </a:prstGeom>
        </p:spPr>
      </p:pic>
      <p:pic>
        <p:nvPicPr>
          <p:cNvPr id="5" name="Picture 4"/>
          <p:cNvPicPr>
            <a:picLocks noChangeAspect="1"/>
          </p:cNvPicPr>
          <p:nvPr/>
        </p:nvPicPr>
        <p:blipFill>
          <a:blip r:embed="rId5"/>
          <a:stretch>
            <a:fillRect/>
          </a:stretch>
        </p:blipFill>
        <p:spPr>
          <a:xfrm>
            <a:off x="406986" y="415635"/>
            <a:ext cx="2872722" cy="2335878"/>
          </a:xfrm>
          <a:prstGeom prst="rect">
            <a:avLst/>
          </a:prstGeom>
        </p:spPr>
      </p:pic>
      <p:pic>
        <p:nvPicPr>
          <p:cNvPr id="6" name="Picture 5"/>
          <p:cNvPicPr/>
          <p:nvPr/>
        </p:nvPicPr>
        <p:blipFill>
          <a:blip r:embed="rId6">
            <a:extLst>
              <a:ext uri="{28A0092B-C50C-407E-A947-70E740481C1C}">
                <a14:useLocalDpi xmlns:a14="http://schemas.microsoft.com/office/drawing/2010/main" val="0"/>
              </a:ext>
            </a:extLst>
          </a:blip>
          <a:srcRect/>
          <a:stretch>
            <a:fillRect/>
          </a:stretch>
        </p:blipFill>
        <p:spPr bwMode="auto">
          <a:xfrm>
            <a:off x="8803981" y="3458095"/>
            <a:ext cx="2975003" cy="2967643"/>
          </a:xfrm>
          <a:prstGeom prst="rect">
            <a:avLst/>
          </a:prstGeom>
          <a:noFill/>
          <a:ln>
            <a:noFill/>
          </a:ln>
        </p:spPr>
      </p:pic>
    </p:spTree>
    <p:extLst>
      <p:ext uri="{BB962C8B-B14F-4D97-AF65-F5344CB8AC3E}">
        <p14:creationId xmlns:p14="http://schemas.microsoft.com/office/powerpoint/2010/main" val="152784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81E6A2-4656-4CFE-9BF4-39D81EE2CA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804672" y="627331"/>
            <a:ext cx="4486656" cy="1231106"/>
          </a:xfrm>
          <a:noFill/>
          <a:ln>
            <a:solidFill>
              <a:schemeClr val="tx1"/>
            </a:solidFill>
          </a:ln>
          <a:effectLst>
            <a:glow rad="152400">
              <a:schemeClr val="tx1">
                <a:alpha val="13000"/>
              </a:schemeClr>
            </a:glow>
          </a:effectLst>
        </p:spPr>
        <p:txBody>
          <a:bodyPr>
            <a:normAutofit/>
          </a:bodyPr>
          <a:lstStyle/>
          <a:p>
            <a:r>
              <a:rPr lang="en-US" sz="3000" dirty="0" smtClean="0">
                <a:solidFill>
                  <a:schemeClr val="tx1"/>
                </a:solidFill>
              </a:rPr>
              <a:t>FUN FACT</a:t>
            </a:r>
            <a:br>
              <a:rPr lang="en-US" sz="3000" dirty="0" smtClean="0">
                <a:solidFill>
                  <a:schemeClr val="tx1"/>
                </a:solidFill>
              </a:rPr>
            </a:br>
            <a:r>
              <a:rPr lang="en-US" sz="3000" dirty="0" smtClean="0">
                <a:solidFill>
                  <a:schemeClr val="tx1"/>
                </a:solidFill>
              </a:rPr>
              <a:t>Jersey City- NJ </a:t>
            </a:r>
            <a:endParaRPr lang="en-US" sz="3000" dirty="0">
              <a:solidFill>
                <a:schemeClr val="tx1"/>
              </a:solidFill>
            </a:endParaRPr>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293299" y="2182484"/>
            <a:ext cx="5667554" cy="4088920"/>
          </a:xfrm>
        </p:spPr>
        <p:txBody>
          <a:bodyPr>
            <a:normAutofit/>
          </a:bodyPr>
          <a:lstStyle/>
          <a:p>
            <a:endParaRPr lang="en-US" sz="1800" dirty="0" smtClean="0">
              <a:solidFill>
                <a:schemeClr val="tx1"/>
              </a:solidFill>
            </a:endParaRPr>
          </a:p>
          <a:p>
            <a:r>
              <a:rPr lang="en-US" sz="1800" dirty="0" smtClean="0">
                <a:solidFill>
                  <a:schemeClr val="tx1"/>
                </a:solidFill>
              </a:rPr>
              <a:t>The </a:t>
            </a:r>
            <a:r>
              <a:rPr lang="en-US" sz="1800" dirty="0">
                <a:solidFill>
                  <a:schemeClr val="tx1"/>
                </a:solidFill>
              </a:rPr>
              <a:t>Statue of Liberty’s Address is </a:t>
            </a:r>
            <a:br>
              <a:rPr lang="en-US" sz="1800" dirty="0">
                <a:solidFill>
                  <a:schemeClr val="tx1"/>
                </a:solidFill>
              </a:rPr>
            </a:br>
            <a:r>
              <a:rPr lang="en-US" sz="1800" dirty="0">
                <a:solidFill>
                  <a:schemeClr val="tx1"/>
                </a:solidFill>
              </a:rPr>
              <a:t>1 Communipaw Avenue, Jersey City.</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Ellis Island’s Address is</a:t>
            </a:r>
            <a:br>
              <a:rPr lang="en-US" sz="1800" dirty="0">
                <a:solidFill>
                  <a:schemeClr val="tx1"/>
                </a:solidFill>
              </a:rPr>
            </a:br>
            <a:r>
              <a:rPr lang="en-US" sz="1800" dirty="0">
                <a:solidFill>
                  <a:schemeClr val="tx1"/>
                </a:solidFill>
              </a:rPr>
              <a:t>2 Communipaw Avenue,</a:t>
            </a:r>
            <a:br>
              <a:rPr lang="en-US" sz="1800" dirty="0">
                <a:solidFill>
                  <a:schemeClr val="tx1"/>
                </a:solidFill>
              </a:rPr>
            </a:br>
            <a:r>
              <a:rPr lang="en-US" sz="1800" dirty="0">
                <a:solidFill>
                  <a:schemeClr val="tx1"/>
                </a:solidFill>
              </a:rPr>
              <a:t>Jersey </a:t>
            </a:r>
            <a:r>
              <a:rPr lang="en-US" sz="1800" dirty="0" smtClean="0">
                <a:solidFill>
                  <a:schemeClr val="tx1"/>
                </a:solidFill>
              </a:rPr>
              <a:t>City</a:t>
            </a:r>
          </a:p>
          <a:p>
            <a:endParaRPr lang="en-US" sz="1800" dirty="0" smtClean="0">
              <a:solidFill>
                <a:schemeClr val="tx1"/>
              </a:solidFill>
            </a:endParaRPr>
          </a:p>
          <a:p>
            <a:r>
              <a:rPr lang="en-US" sz="1800" dirty="0" smtClean="0">
                <a:solidFill>
                  <a:schemeClr val="tx1"/>
                </a:solidFill>
              </a:rPr>
              <a:t>#ladyliberty</a:t>
            </a:r>
            <a:endParaRPr lang="en-US" sz="1800" dirty="0">
              <a:solidFill>
                <a:schemeClr val="tx1"/>
              </a:solidFill>
            </a:endParaRPr>
          </a:p>
          <a:p>
            <a:r>
              <a:rPr lang="en-US" sz="1800" dirty="0" smtClean="0">
                <a:solidFill>
                  <a:schemeClr val="tx1"/>
                </a:solidFill>
              </a:rPr>
              <a:t>#sheisours</a:t>
            </a:r>
          </a:p>
          <a:p>
            <a:r>
              <a:rPr lang="en-US" sz="1800" dirty="0">
                <a:solidFill>
                  <a:schemeClr val="tx1"/>
                </a:solidFill>
              </a:rPr>
              <a:t/>
            </a:r>
            <a:br>
              <a:rPr lang="en-US" sz="1800" dirty="0">
                <a:solidFill>
                  <a:schemeClr val="tx1"/>
                </a:solidFill>
              </a:rPr>
            </a:br>
            <a:endParaRPr lang="en-US" sz="1800" dirty="0">
              <a:solidFill>
                <a:schemeClr val="tx1"/>
              </a:solidFill>
            </a:endParaRPr>
          </a:p>
          <a:p>
            <a:endParaRPr lang="en-US" sz="1800"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906" y="0"/>
            <a:ext cx="6671094" cy="6858000"/>
          </a:xfrm>
          <a:prstGeom prst="rect">
            <a:avLst/>
          </a:prstGeom>
        </p:spPr>
      </p:pic>
    </p:spTree>
    <p:extLst>
      <p:ext uri="{BB962C8B-B14F-4D97-AF65-F5344CB8AC3E}">
        <p14:creationId xmlns:p14="http://schemas.microsoft.com/office/powerpoint/2010/main" val="1008470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62198" y="-1131"/>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2" y="2102909"/>
            <a:ext cx="4775075" cy="1163847"/>
          </a:xfrm>
        </p:spPr>
        <p:txBody>
          <a:bodyPr>
            <a:normAutofit/>
          </a:bodyPr>
          <a:lstStyle/>
          <a:p>
            <a:r>
              <a:rPr lang="en-US" sz="4400" dirty="0" smtClean="0">
                <a:solidFill>
                  <a:schemeClr val="tx1"/>
                </a:solidFill>
              </a:rPr>
              <a:t>Thank you</a:t>
            </a:r>
            <a:endParaRPr lang="en-US" sz="44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1" y="3266756"/>
            <a:ext cx="4775075" cy="1554626"/>
          </a:xfrm>
        </p:spPr>
        <p:txBody>
          <a:bodyPr>
            <a:normAutofit fontScale="32500" lnSpcReduction="20000"/>
          </a:bodyPr>
          <a:lstStyle/>
          <a:p>
            <a:pPr>
              <a:spcAft>
                <a:spcPts val="600"/>
              </a:spcAft>
            </a:pPr>
            <a:endParaRPr lang="en-US" sz="2900" dirty="0" smtClean="0">
              <a:solidFill>
                <a:schemeClr val="tx1"/>
              </a:solidFill>
            </a:endParaRPr>
          </a:p>
          <a:p>
            <a:pPr>
              <a:spcAft>
                <a:spcPts val="600"/>
              </a:spcAft>
            </a:pPr>
            <a:r>
              <a:rPr lang="en-US" sz="4300" dirty="0" smtClean="0">
                <a:solidFill>
                  <a:schemeClr val="tx1"/>
                </a:solidFill>
              </a:rPr>
              <a:t>Contact me</a:t>
            </a:r>
          </a:p>
          <a:p>
            <a:pPr>
              <a:spcAft>
                <a:spcPts val="600"/>
              </a:spcAft>
            </a:pPr>
            <a:r>
              <a:rPr lang="en-US" sz="4300" dirty="0" smtClean="0">
                <a:solidFill>
                  <a:schemeClr val="tx1"/>
                </a:solidFill>
                <a:hlinkClick r:id="rId3"/>
              </a:rPr>
              <a:t>cgandulla@jcnj.org</a:t>
            </a:r>
            <a:endParaRPr lang="en-US" sz="4300" dirty="0" smtClean="0">
              <a:solidFill>
                <a:schemeClr val="tx1"/>
              </a:solidFill>
            </a:endParaRPr>
          </a:p>
          <a:p>
            <a:pPr>
              <a:spcAft>
                <a:spcPts val="600"/>
              </a:spcAft>
            </a:pPr>
            <a:r>
              <a:rPr lang="en-US" sz="4300" dirty="0" smtClean="0">
                <a:solidFill>
                  <a:schemeClr val="tx1"/>
                </a:solidFill>
              </a:rPr>
              <a:t> or</a:t>
            </a:r>
          </a:p>
          <a:p>
            <a:pPr>
              <a:spcAft>
                <a:spcPts val="600"/>
              </a:spcAft>
            </a:pPr>
            <a:r>
              <a:rPr lang="en-US" sz="4300" dirty="0" smtClean="0">
                <a:solidFill>
                  <a:schemeClr val="tx1"/>
                </a:solidFill>
              </a:rPr>
              <a:t>201-547-5304</a:t>
            </a:r>
          </a:p>
          <a:p>
            <a:pPr>
              <a:spcAft>
                <a:spcPts val="600"/>
              </a:spcAft>
            </a:pPr>
            <a:endParaRPr lang="en-US" sz="2900" dirty="0" smtClean="0">
              <a:solidFill>
                <a:schemeClr val="tx1"/>
              </a:solidFill>
            </a:endParaRPr>
          </a:p>
          <a:p>
            <a:pPr>
              <a:spcAft>
                <a:spcPts val="600"/>
              </a:spcAft>
            </a:pPr>
            <a:endParaRPr lang="en-US" dirty="0" smtClean="0">
              <a:solidFill>
                <a:schemeClr val="tx1"/>
              </a:solidFill>
            </a:endParaRPr>
          </a:p>
          <a:p>
            <a:pPr>
              <a:spcAft>
                <a:spcPts val="600"/>
              </a:spcAft>
            </a:pPr>
            <a:endParaRPr lang="en-US" dirty="0">
              <a:solidFill>
                <a:schemeClr val="tx1"/>
              </a:solidFill>
            </a:endParaRPr>
          </a:p>
        </p:txBody>
      </p:sp>
    </p:spTree>
    <p:extLst>
      <p:ext uri="{BB962C8B-B14F-4D97-AF65-F5344CB8AC3E}">
        <p14:creationId xmlns:p14="http://schemas.microsoft.com/office/powerpoint/2010/main" val="19817952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400" dirty="0" smtClean="0">
                <a:solidFill>
                  <a:schemeClr val="tx1"/>
                </a:solidFill>
              </a:rPr>
              <a:t>What is Racial Equity and Inclusion? </a:t>
            </a:r>
            <a:endParaRPr lang="en-US" sz="44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smtClean="0">
                <a:solidFill>
                  <a:schemeClr val="tx1"/>
                </a:solidFill>
              </a:rPr>
              <a:t>How do you define it?</a:t>
            </a:r>
            <a:endParaRPr lang="en-US" dirty="0">
              <a:solidFill>
                <a:schemeClr val="tx1"/>
              </a:solidFill>
            </a:endParaRPr>
          </a:p>
        </p:txBody>
      </p:sp>
    </p:spTree>
    <p:extLst>
      <p:ext uri="{BB962C8B-B14F-4D97-AF65-F5344CB8AC3E}">
        <p14:creationId xmlns:p14="http://schemas.microsoft.com/office/powerpoint/2010/main" val="14661281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smtClean="0"/>
              <a:t>Equity Considerations</a:t>
            </a:r>
            <a:endParaRPr lang="en-US" dirty="0"/>
          </a:p>
        </p:txBody>
      </p:sp>
      <p:graphicFrame>
        <p:nvGraphicFramePr>
          <p:cNvPr id="5" name="Content Placeholder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641705994"/>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7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smtClean="0"/>
              <a:t>Equity Considerations</a:t>
            </a:r>
            <a:endParaRPr lang="en-US" dirty="0"/>
          </a:p>
        </p:txBody>
      </p:sp>
      <p:graphicFrame>
        <p:nvGraphicFramePr>
          <p:cNvPr id="5" name="Content Placeholder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912608301"/>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53911" y="5935922"/>
            <a:ext cx="371789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Source: Dr. D-L Stewart, Colorado State University</a:t>
            </a:r>
            <a:endParaRPr lang="en-US" sz="1200" dirty="0">
              <a:solidFill>
                <a:schemeClr val="tx1"/>
              </a:solidFill>
            </a:endParaRPr>
          </a:p>
        </p:txBody>
      </p:sp>
    </p:spTree>
    <p:extLst>
      <p:ext uri="{BB962C8B-B14F-4D97-AF65-F5344CB8AC3E}">
        <p14:creationId xmlns:p14="http://schemas.microsoft.com/office/powerpoint/2010/main" val="2773812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9708" y="415635"/>
            <a:ext cx="5174337" cy="6010103"/>
          </a:xfrm>
          <a:prstGeom prst="rect">
            <a:avLst/>
          </a:prstGeom>
          <a:effectLst>
            <a:softEdge rad="127000"/>
          </a:effectLst>
        </p:spPr>
      </p:pic>
    </p:spTree>
    <p:extLst>
      <p:ext uri="{BB962C8B-B14F-4D97-AF65-F5344CB8AC3E}">
        <p14:creationId xmlns:p14="http://schemas.microsoft.com/office/powerpoint/2010/main" val="6539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69080" y="465513"/>
            <a:ext cx="5159780" cy="5918660"/>
          </a:xfrm>
          <a:prstGeom prst="rect">
            <a:avLst/>
          </a:prstGeom>
        </p:spPr>
      </p:pic>
    </p:spTree>
    <p:extLst>
      <p:ext uri="{BB962C8B-B14F-4D97-AF65-F5344CB8AC3E}">
        <p14:creationId xmlns:p14="http://schemas.microsoft.com/office/powerpoint/2010/main" val="15973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Jersey City Census Data</a:t>
            </a:r>
            <a:endParaRPr lang="en-US" dirty="0"/>
          </a:p>
        </p:txBody>
      </p:sp>
      <p:pic>
        <p:nvPicPr>
          <p:cNvPr id="4" name="Picture 3"/>
          <p:cNvPicPr>
            <a:picLocks noChangeAspect="1"/>
          </p:cNvPicPr>
          <p:nvPr/>
        </p:nvPicPr>
        <p:blipFill>
          <a:blip r:embed="rId2"/>
          <a:stretch>
            <a:fillRect/>
          </a:stretch>
        </p:blipFill>
        <p:spPr>
          <a:xfrm>
            <a:off x="2699242" y="2410594"/>
            <a:ext cx="6793516" cy="2672684"/>
          </a:xfrm>
          <a:prstGeom prst="rect">
            <a:avLst/>
          </a:prstGeom>
        </p:spPr>
      </p:pic>
    </p:spTree>
    <p:extLst>
      <p:ext uri="{BB962C8B-B14F-4D97-AF65-F5344CB8AC3E}">
        <p14:creationId xmlns:p14="http://schemas.microsoft.com/office/powerpoint/2010/main" val="458385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FIVE.pptx" id="{928531FE-40B6-4895-993A-83D26AA1E005}" vid="{C99C5ABD-1620-4AD2-A38C-62625556F38B}"/>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TM66925244_Financial Parcel Design_SL_V1.potx" id="{C1A44E9F-7B48-4BF6-B9FA-03C40C8CCF3E}" vid="{D3B7E08E-37E7-4CC0-9486-696D3357B8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Geometric color block</Template>
  <TotalTime>0</TotalTime>
  <Words>1547</Words>
  <Application>Microsoft Office PowerPoint</Application>
  <PresentationFormat>Widescreen</PresentationFormat>
  <Paragraphs>412</Paragraphs>
  <Slides>30</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Calibri</vt:lpstr>
      <vt:lpstr>Calibri Light</vt:lpstr>
      <vt:lpstr>Century Gothic</vt:lpstr>
      <vt:lpstr>Garamond</vt:lpstr>
      <vt:lpstr>Gill Sans MT</vt:lpstr>
      <vt:lpstr>Times New Roman</vt:lpstr>
      <vt:lpstr>Trebuchet MS</vt:lpstr>
      <vt:lpstr>SavonVTI</vt:lpstr>
      <vt:lpstr>Parcel</vt:lpstr>
      <vt:lpstr>Advancing Racial Equity and inclusion In Program Design </vt:lpstr>
      <vt:lpstr>Jersey City- NJ  </vt:lpstr>
      <vt:lpstr>FUN FACT Jersey City- NJ </vt:lpstr>
      <vt:lpstr>What is Racial Equity and Inclusion? </vt:lpstr>
      <vt:lpstr>Equity Considerations</vt:lpstr>
      <vt:lpstr>Equity Considerations</vt:lpstr>
      <vt:lpstr>PowerPoint Presentation</vt:lpstr>
      <vt:lpstr>PowerPoint Presentation</vt:lpstr>
      <vt:lpstr>Jersey City Census Data</vt:lpstr>
      <vt:lpstr>What Can be done?</vt:lpstr>
      <vt:lpstr>Community Development Allocation</vt:lpstr>
      <vt:lpstr>Capacity Building Program Design</vt:lpstr>
      <vt:lpstr>Capacity Building Program Design</vt:lpstr>
      <vt:lpstr>Capacity Building Program Design</vt:lpstr>
      <vt:lpstr>Capacity Building Program Design</vt:lpstr>
      <vt:lpstr>PowerPoint Presentation</vt:lpstr>
      <vt:lpstr>PowerPoint Presentation</vt:lpstr>
      <vt:lpstr>Capacity Building Program Design</vt:lpstr>
      <vt:lpstr>What Can be done?</vt:lpstr>
      <vt:lpstr>Jersey City Census Data</vt:lpstr>
      <vt:lpstr>PowerPoint Presentation</vt:lpstr>
      <vt:lpstr>Capacity Building Program Design</vt:lpstr>
      <vt:lpstr>Capacity Building Program Design</vt:lpstr>
      <vt:lpstr>Capacity Building Program Design</vt:lpstr>
      <vt:lpstr>Capacity Building Program Design</vt:lpstr>
      <vt:lpstr>Capacity Building Program Design</vt:lpstr>
      <vt:lpstr>PowerPoint Presentation</vt:lpstr>
      <vt:lpstr>Capacity Building Program Design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2021-06-14T21:22:10Z</dcterms:created>
  <dcterms:modified xsi:type="dcterms:W3CDTF">2021-06-16T23:11:27Z</dcterms:modified>
</cp:coreProperties>
</file>